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  <p:sldMasterId id="2147483815" r:id="rId2"/>
  </p:sldMasterIdLst>
  <p:notesMasterIdLst>
    <p:notesMasterId r:id="rId6"/>
  </p:notesMasterIdLst>
  <p:handoutMasterIdLst>
    <p:handoutMasterId r:id="rId7"/>
  </p:handoutMasterIdLst>
  <p:sldIdLst>
    <p:sldId id="532" r:id="rId3"/>
    <p:sldId id="631" r:id="rId4"/>
    <p:sldId id="624" r:id="rId5"/>
  </p:sldIdLst>
  <p:sldSz cx="9144000" cy="6858000" type="screen4x3"/>
  <p:notesSz cx="6669088" cy="987266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B04E43C0-3FDA-409C-9594-79AB8740395C}">
          <p14:sldIdLst>
            <p14:sldId id="532"/>
            <p14:sldId id="631"/>
            <p14:sldId id="6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6">
          <p15:clr>
            <a:srgbClr val="A4A3A4"/>
          </p15:clr>
        </p15:guide>
        <p15:guide id="2" pos="2099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66FF99"/>
    <a:srgbClr val="6AEE58"/>
    <a:srgbClr val="F0CB01"/>
    <a:srgbClr val="55ED41"/>
    <a:srgbClr val="29C614"/>
    <a:srgbClr val="007434"/>
    <a:srgbClr val="82BBB0"/>
    <a:srgbClr val="26B612"/>
    <a:srgbClr val="9FF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60272" autoAdjust="0"/>
  </p:normalViewPr>
  <p:slideViewPr>
    <p:cSldViewPr>
      <p:cViewPr varScale="1">
        <p:scale>
          <a:sx n="55" d="100"/>
          <a:sy n="55" d="100"/>
        </p:scale>
        <p:origin x="2266" y="3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1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942" y="-120"/>
      </p:cViewPr>
      <p:guideLst>
        <p:guide orient="horz" pos="3096"/>
        <p:guide pos="2099"/>
        <p:guide orient="horz" pos="310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415" cy="49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7" tIns="45843" rIns="91687" bIns="4584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673" y="0"/>
            <a:ext cx="2890415" cy="49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7" tIns="45843" rIns="91687" bIns="4584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80147"/>
            <a:ext cx="2890415" cy="49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7" tIns="45843" rIns="91687" bIns="4584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673" y="9380147"/>
            <a:ext cx="2890415" cy="49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7" tIns="45843" rIns="91687" bIns="4584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FADBD50-648B-4527-8050-58E426BA9AD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235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415" cy="49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7" tIns="45843" rIns="91687" bIns="4584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673" y="0"/>
            <a:ext cx="2890415" cy="49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7" tIns="45843" rIns="91687" bIns="4584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848" y="4689276"/>
            <a:ext cx="4889393" cy="444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7" tIns="45843" rIns="91687" bIns="458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80147"/>
            <a:ext cx="2890415" cy="49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7" tIns="45843" rIns="91687" bIns="4584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673" y="9380147"/>
            <a:ext cx="2890415" cy="49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7" tIns="45843" rIns="91687" bIns="4584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0DBBC9B-BFF8-40CE-B277-16547A863F0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169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Goede avond en welkom op onze (online) infoavond naar het secundair onderwijs. </a:t>
            </a:r>
          </a:p>
          <a:p>
            <a:r>
              <a:rPr lang="nl-BE" dirty="0"/>
              <a:t>Deze</a:t>
            </a:r>
            <a:r>
              <a:rPr lang="nl-BE" baseline="0" dirty="0"/>
              <a:t> avonden zijn een samenwerking tussen CLB Het Kompas, GO! CLB Rivierenland en GO! CLB Mechelen met afdeling in </a:t>
            </a:r>
            <a:r>
              <a:rPr lang="nl-BE" baseline="0" dirty="0" err="1"/>
              <a:t>Heist-op-den-Berg</a:t>
            </a:r>
            <a:r>
              <a:rPr lang="nl-BE" baseline="0" dirty="0"/>
              <a:t>. </a:t>
            </a:r>
          </a:p>
          <a:p>
            <a:r>
              <a:rPr lang="nl-BE" baseline="0" dirty="0"/>
              <a:t>(Mogen we vragen uw camera en geluid af te zetten</a:t>
            </a:r>
          </a:p>
          <a:p>
            <a:r>
              <a:rPr lang="nl-BE" baseline="0" dirty="0"/>
              <a:t>U kan dit via de balk doen door op het camera en microfoontje te klikken. </a:t>
            </a:r>
          </a:p>
          <a:p>
            <a:r>
              <a:rPr lang="nl-BE" baseline="0" dirty="0"/>
              <a:t>Indien u gedurende de avond vragen hebt, kan u deze stellen door via de chat de vraag door te geven. We stoppen ook op verschillende momenten in de </a:t>
            </a:r>
            <a:r>
              <a:rPr lang="nl-BE" baseline="0" dirty="0" err="1"/>
              <a:t>powerpoint</a:t>
            </a:r>
            <a:r>
              <a:rPr lang="nl-BE" baseline="0" dirty="0"/>
              <a:t> voor vragen. Stel ze dus gerust) </a:t>
            </a:r>
          </a:p>
          <a:p>
            <a:r>
              <a:rPr lang="nl-BE" baseline="0" dirty="0"/>
              <a:t>Indien u na deze avond nog vragen heeft kan u altijd uw contactpersoon van de school van uw kind contacteren voor een gesprek. 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DBBC9B-BFF8-40CE-B277-16547A863F03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126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1CA88D-4F01-45C3-A19C-A65AC4304B3E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l-BE" dirty="0"/>
              <a:t>Even</a:t>
            </a:r>
            <a:r>
              <a:rPr lang="nl-BE" baseline="0" dirty="0"/>
              <a:t> bij stilstaan dat je net zoals in de lagere school recht kan hebben op schooltoeslag. </a:t>
            </a:r>
          </a:p>
          <a:p>
            <a:pPr algn="l"/>
            <a:r>
              <a:rPr lang="nl-NL" b="0" i="0" dirty="0">
                <a:solidFill>
                  <a:srgbClr val="333333"/>
                </a:solidFill>
                <a:effectLst/>
                <a:latin typeface="Flanders Art Sans"/>
              </a:rPr>
              <a:t>De schooltoeslag is een jaarlijkse steun voor gezinnen met schoolgaande kinderen en een laag inkomen.</a:t>
            </a:r>
          </a:p>
          <a:p>
            <a:pPr algn="l"/>
            <a:r>
              <a:rPr lang="nl-NL" b="0" i="0" dirty="0">
                <a:solidFill>
                  <a:srgbClr val="333333"/>
                </a:solidFill>
                <a:effectLst/>
                <a:latin typeface="Flanders Art Sans"/>
              </a:rPr>
              <a:t>Meestal kan je uitbetaler die schooltoeslag automatisch berekenen en betalen. Je moet er dan niets voor doen.</a:t>
            </a:r>
          </a:p>
          <a:p>
            <a:pPr eaLnBrk="1" hangingPunct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5474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46CDC2-26CE-4A86-827A-EB0153ABFA68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l-BE" dirty="0"/>
              <a:t>En je staat er zeker niet alleen voor! </a:t>
            </a:r>
          </a:p>
          <a:p>
            <a:pPr eaLnBrk="1" hangingPunct="1"/>
            <a:r>
              <a:rPr lang="nl-BE" dirty="0"/>
              <a:t>Veel succes! </a:t>
            </a:r>
          </a:p>
          <a:p>
            <a:pPr eaLnBrk="1" hangingPunct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056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1149C-1F4F-4E91-9FB1-A306DB014A7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07303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DD380-60C7-459E-A2D3-9CEB6AD3587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97135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4C1D2-17F3-4AF7-9EE2-E6C289751329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05186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0FDA-6E05-46C4-925C-D9E4553CEA71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2132857"/>
            <a:ext cx="8064896" cy="36004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F88D-A163-4129-8A82-926A09E5EFD6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064896" cy="562074"/>
          </a:xfrm>
          <a:prstGeom prst="rect">
            <a:avLst/>
          </a:prstGeom>
        </p:spPr>
        <p:txBody>
          <a:bodyPr/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stijl te bewerken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5BC0-2BEA-4A1D-87EA-C8643F6E41AF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88688" y="2132856"/>
            <a:ext cx="4038600" cy="399330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293080" y="2132856"/>
            <a:ext cx="4038600" cy="399330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5BC0-2BEA-4A1D-87EA-C8643F6E41AF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Tijdelijke aanduiding voor titel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064896" cy="562074"/>
          </a:xfrm>
          <a:prstGeom prst="rect">
            <a:avLst/>
          </a:prstGeom>
        </p:spPr>
        <p:txBody>
          <a:bodyPr/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stijl te bewerken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88688" y="2156573"/>
            <a:ext cx="4040188" cy="639762"/>
          </a:xfrm>
        </p:spPr>
        <p:txBody>
          <a:bodyPr/>
          <a:lstStyle>
            <a:lvl1pPr marL="0" indent="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lang="nl-NL" sz="2000" b="1" kern="1200" dirty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293080" y="2156573"/>
            <a:ext cx="4041775" cy="639762"/>
          </a:xfrm>
        </p:spPr>
        <p:txBody>
          <a:bodyPr/>
          <a:lstStyle>
            <a:lvl1pPr marL="0" indent="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lang="nl-NL" sz="2000" b="1" kern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5BC0-2BEA-4A1D-87EA-C8643F6E41AF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188688" y="2852936"/>
            <a:ext cx="4038600" cy="327322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293080" y="2852936"/>
            <a:ext cx="4038600" cy="327322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3" name="Tijdelijke aanduiding voor titel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064896" cy="562074"/>
          </a:xfrm>
          <a:prstGeom prst="rect">
            <a:avLst/>
          </a:prstGeom>
        </p:spPr>
        <p:txBody>
          <a:bodyPr/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stijl te bewerken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5BC0-2BEA-4A1D-87EA-C8643F6E41AF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titel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064896" cy="562074"/>
          </a:xfrm>
          <a:prstGeom prst="rect">
            <a:avLst/>
          </a:prstGeom>
        </p:spPr>
        <p:txBody>
          <a:bodyPr/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stijl te bewerken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5BC0-2BEA-4A1D-87EA-C8643F6E41AF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7626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6332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5BC0-2BEA-4A1D-87EA-C8643F6E41AF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F9B24-15B9-45BF-92BC-128B2F6474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007455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5BC0-2BEA-4A1D-87EA-C8643F6E41AF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88688" y="2132856"/>
            <a:ext cx="8229600" cy="4037697"/>
          </a:xfrm>
        </p:spPr>
        <p:txBody>
          <a:bodyPr vert="eaVert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5BC0-2BEA-4A1D-87EA-C8643F6E41AF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064896" cy="56207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stijl te bewerken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196752"/>
            <a:ext cx="1750869" cy="4929411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196752"/>
            <a:ext cx="6059016" cy="4929411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5BC0-2BEA-4A1D-87EA-C8643F6E41AF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78BA4-37DF-402D-94F3-05CC9CE1D43D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565123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25C23-7981-4B83-A12E-D8EA2716C85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30881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FED5D-9CEB-4ACA-B51F-26A32FDB07E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01905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04533-AC4D-467D-95F6-CA124542D44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931156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0EB1E-C9D9-4B90-A8E1-2EDD9BBD1C6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979400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002A5-41C1-4AD0-A2CB-15D344763CED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00825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99D87-2336-4875-AD42-18F38BB5EF17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20664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05F897-0415-430C-9DA7-5F8E76260422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45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poc\Netwerk\04_Int_Org\Kwaliteitszorg\Modellen\Logo\Nieuw\GO!_CLB_POC-ROC_rgb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6894" y="251771"/>
            <a:ext cx="2170800" cy="822866"/>
          </a:xfrm>
          <a:prstGeom prst="rect">
            <a:avLst/>
          </a:prstGeom>
          <a:noFill/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NL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D5BC0-2BEA-4A1D-87EA-C8643F6E41AF}" type="slidenum">
              <a:rPr lang="nl-NL" smtClean="0">
                <a:solidFill>
                  <a:prstClr val="white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>
              <a:solidFill>
                <a:prstClr val="white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 spd="med"/>
  <p:txStyles>
    <p:titleStyle>
      <a:lvl1pPr algn="l" defTabSz="914400" rtl="0" eaLnBrk="1" latinLnBrk="0" hangingPunct="1">
        <a:spcBef>
          <a:spcPct val="0"/>
        </a:spcBef>
        <a:buNone/>
        <a:defRPr lang="nl-NL" sz="2800" b="1" kern="1200" smtClean="0">
          <a:solidFill>
            <a:srgbClr val="0085C8"/>
          </a:solidFill>
          <a:latin typeface="Arial" charset="0"/>
          <a:ea typeface="+mn-ea"/>
          <a:cs typeface="+mn-cs"/>
        </a:defRPr>
      </a:lvl1pPr>
    </p:titleStyle>
    <p:bodyStyle>
      <a:lvl1pPr marL="342900" indent="-342900" algn="l" defTabSz="914400" rtl="0" eaLnBrk="0" fontAlgn="base" latinLnBrk="0" hangingPunct="0">
        <a:spcBef>
          <a:spcPct val="20000"/>
        </a:spcBef>
        <a:spcAft>
          <a:spcPct val="0"/>
        </a:spcAft>
        <a:buFont typeface="Wingdings" pitchFamily="2" charset="2"/>
        <a:buChar char="q"/>
        <a:defRPr lang="nl-NL" sz="2400" b="1" kern="1200" smtClean="0">
          <a:solidFill>
            <a:schemeClr val="bg1">
              <a:lumMod val="50000"/>
            </a:schemeClr>
          </a:solidFill>
          <a:latin typeface="Arial" charset="0"/>
          <a:ea typeface="+mn-ea"/>
          <a:cs typeface="+mn-cs"/>
        </a:defRPr>
      </a:lvl1pPr>
      <a:lvl2pPr marL="742950" indent="-285750" algn="l" defTabSz="914400" rtl="0" eaLnBrk="0" fontAlgn="base" latinLnBrk="0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nl-NL" sz="2400" b="1" kern="1200" smtClean="0">
          <a:solidFill>
            <a:schemeClr val="bg1">
              <a:lumMod val="50000"/>
            </a:schemeClr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0" fontAlgn="base" latinLnBrk="0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nl-NL" sz="2400" b="1" kern="1200" smtClean="0">
          <a:solidFill>
            <a:schemeClr val="bg1">
              <a:lumMod val="50000"/>
            </a:schemeClr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0" fontAlgn="base" latinLnBrk="0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nl-NL" sz="2400" b="1" kern="1200" smtClean="0">
          <a:solidFill>
            <a:schemeClr val="bg1">
              <a:lumMod val="50000"/>
            </a:schemeClr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0" fontAlgn="base" latinLnBrk="0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nl-NL" sz="2400" b="1" kern="1200" smtClean="0">
          <a:solidFill>
            <a:schemeClr val="bg1">
              <a:lumMod val="50000"/>
            </a:schemeClr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hyperlink" Target="http://www.groeipakket.be/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viskom, glas, porselein&#10;&#10;Automatisch gegenereerde beschrijving">
            <a:extLst>
              <a:ext uri="{FF2B5EF4-FFF2-40B4-BE49-F238E27FC236}">
                <a16:creationId xmlns:a16="http://schemas.microsoft.com/office/drawing/2014/main" id="{60558272-CF18-413A-B8B7-08891FFA0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705" y="204185"/>
            <a:ext cx="10989345" cy="64496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44216" y="116632"/>
            <a:ext cx="4899784" cy="125445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nl-NL" sz="4050" b="1" dirty="0">
                <a:solidFill>
                  <a:srgbClr val="0070C0"/>
                </a:solidFill>
                <a:latin typeface="+mn-lt"/>
              </a:rPr>
              <a:t>Naar het secundair onderwijs</a:t>
            </a:r>
            <a:endParaRPr lang="nl-BE" sz="405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10596" name="Picture 4" descr="CLB (Scholen) - Scholengroep Rivierenland"/>
          <p:cNvPicPr>
            <a:picLocks noChangeAspect="1" noChangeArrowheads="1"/>
          </p:cNvPicPr>
          <p:nvPr/>
        </p:nvPicPr>
        <p:blipFill>
          <a:blip r:embed="rId6" cstate="print"/>
          <a:srcRect r="15295"/>
          <a:stretch>
            <a:fillRect/>
          </a:stretch>
        </p:blipFill>
        <p:spPr bwMode="auto">
          <a:xfrm>
            <a:off x="-36512" y="5611182"/>
            <a:ext cx="3168352" cy="1246818"/>
          </a:xfrm>
          <a:prstGeom prst="rect">
            <a:avLst/>
          </a:prstGeom>
          <a:noFill/>
        </p:spPr>
      </p:pic>
      <p:pic>
        <p:nvPicPr>
          <p:cNvPr id="110594" name="Picture 2" descr="CLB Het Kompas"/>
          <p:cNvPicPr>
            <a:picLocks noChangeAspect="1" noChangeArrowheads="1"/>
          </p:cNvPicPr>
          <p:nvPr/>
        </p:nvPicPr>
        <p:blipFill rotWithShape="1">
          <a:blip r:embed="rId7" cstate="print"/>
          <a:srcRect t="5671" b="6610"/>
          <a:stretch/>
        </p:blipFill>
        <p:spPr bwMode="auto">
          <a:xfrm>
            <a:off x="3403796" y="5599692"/>
            <a:ext cx="2448272" cy="1246818"/>
          </a:xfrm>
          <a:prstGeom prst="rect">
            <a:avLst/>
          </a:prstGeom>
          <a:noFill/>
        </p:spPr>
      </p:pic>
      <p:pic>
        <p:nvPicPr>
          <p:cNvPr id="110598" name="Picture 6" descr="CLB – Basisschool Keerbergen"/>
          <p:cNvPicPr>
            <a:picLocks noChangeAspect="1" noChangeArrowheads="1"/>
          </p:cNvPicPr>
          <p:nvPr/>
        </p:nvPicPr>
        <p:blipFill>
          <a:blip r:embed="rId8" cstate="print"/>
          <a:srcRect l="8708" r="7950"/>
          <a:stretch>
            <a:fillRect/>
          </a:stretch>
        </p:blipFill>
        <p:spPr bwMode="auto">
          <a:xfrm>
            <a:off x="6084168" y="5595876"/>
            <a:ext cx="2952328" cy="1254451"/>
          </a:xfrm>
          <a:prstGeom prst="rect">
            <a:avLst/>
          </a:prstGeom>
          <a:noFill/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C63BC6D-AA8A-422F-9DD5-077A7FF0D2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57378"/>
      </p:ext>
    </p:extLst>
  </p:cSld>
  <p:clrMapOvr>
    <a:masterClrMapping/>
  </p:clrMapOvr>
  <p:transition spd="med" advTm="208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74725" y="1489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BE" sz="2400">
              <a:latin typeface="Times New Roman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3FB13E-CE05-422F-A037-7FE04C9B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0070C0"/>
                </a:solidFill>
              </a:rPr>
              <a:t>Schooltoeslag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1962"/>
            <a:ext cx="8229600" cy="4525963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nl-BE" dirty="0">
                <a:solidFill>
                  <a:srgbClr val="0085C8"/>
                </a:solidFill>
                <a:effectLst/>
                <a:cs typeface="Arial" charset="0"/>
              </a:rPr>
              <a:t>	</a:t>
            </a:r>
            <a:endParaRPr lang="nl-NL" sz="2800" b="0" strike="sngStrike" dirty="0">
              <a:solidFill>
                <a:srgbClr val="C00000"/>
              </a:solidFill>
              <a:effectLst/>
              <a:latin typeface="Arial" panose="020B0604020202020204" pitchFamily="34" charset="0"/>
              <a:ea typeface="PMingLiU" pitchFamily="18" charset="-120"/>
              <a:cs typeface="Arial" panose="020B0604020202020204" pitchFamily="34" charset="0"/>
            </a:endParaRPr>
          </a:p>
        </p:txBody>
      </p:sp>
      <p:sp>
        <p:nvSpPr>
          <p:cNvPr id="340997" name="Text Box 5"/>
          <p:cNvSpPr txBox="1">
            <a:spLocks noChangeArrowheads="1"/>
          </p:cNvSpPr>
          <p:nvPr/>
        </p:nvSpPr>
        <p:spPr bwMode="auto">
          <a:xfrm>
            <a:off x="107504" y="2003348"/>
            <a:ext cx="5976664" cy="354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Voorwaarden: 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inkomen, 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nationaliteit, 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aanwezigheid op school… </a:t>
            </a:r>
            <a:endParaRPr 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Meer info op </a:t>
            </a:r>
            <a:r>
              <a:rPr lang="nl-BE" sz="2400" u="sng" dirty="0"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www.groeipakket.be/</a:t>
            </a:r>
            <a:r>
              <a:rPr 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Picture 2" descr="Ho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767" y="5590987"/>
            <a:ext cx="210502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982" y="1535213"/>
            <a:ext cx="2590594" cy="3648724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B797039-0B54-40CF-88D6-FFB624A652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05129"/>
      </p:ext>
    </p:extLst>
  </p:cSld>
  <p:clrMapOvr>
    <a:masterClrMapping/>
  </p:clrMapOvr>
  <p:transition spd="med" advTm="537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379160" y="395283"/>
            <a:ext cx="5832648" cy="67092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BE" dirty="0">
                <a:solidFill>
                  <a:srgbClr val="0085C8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Je staat er niet alleen voor …</a:t>
            </a:r>
            <a:endParaRPr lang="nl-BE" dirty="0">
              <a:solidFill>
                <a:srgbClr val="0085C8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6052" name="Rectangle 4"/>
          <p:cNvSpPr>
            <a:spLocks noChangeArrowheads="1"/>
          </p:cNvSpPr>
          <p:nvPr/>
        </p:nvSpPr>
        <p:spPr bwMode="auto">
          <a:xfrm>
            <a:off x="379160" y="1430942"/>
            <a:ext cx="8496300" cy="141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nl-BE" sz="2000" dirty="0">
                <a:ea typeface="PMingLiU" pitchFamily="18" charset="-120"/>
              </a:rPr>
              <a:t>Je kan beroep doen op leerkrachten, ouders, vrienden …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nl-BE" sz="2000" dirty="0">
              <a:ea typeface="PMingLiU" pitchFamily="18" charset="-12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nl-BE" sz="2000" dirty="0">
                <a:ea typeface="PMingLiU" pitchFamily="18" charset="-120"/>
              </a:rPr>
              <a:t>Je kan terecht bij het CLB als je er zelf niet uitgeraakt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nl-NL" sz="2000" dirty="0">
              <a:ea typeface="PMingLiU" pitchFamily="18" charset="-120"/>
            </a:endParaRPr>
          </a:p>
          <a:p>
            <a:endParaRPr lang="nl-BE" sz="2000" dirty="0">
              <a:ea typeface="PMingLiU" pitchFamily="18" charset="-12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C90B581-68CE-4850-A73C-9EB9159F09A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7" r="22285" b="5530"/>
          <a:stretch/>
        </p:blipFill>
        <p:spPr bwMode="auto">
          <a:xfrm>
            <a:off x="5785744" y="2636912"/>
            <a:ext cx="3358256" cy="397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imag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3212976"/>
            <a:ext cx="2785492" cy="3249741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A7D71B9-4A69-41B9-89AC-D42B732ACD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3838"/>
      </p:ext>
    </p:extLst>
  </p:cSld>
  <p:clrMapOvr>
    <a:masterClrMapping/>
  </p:clrMapOvr>
  <p:transition spd="med" advTm="197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O_POC-ROC_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251</Words>
  <Application>Microsoft Office PowerPoint</Application>
  <PresentationFormat>Diavoorstelling (4:3)</PresentationFormat>
  <Paragraphs>28</Paragraphs>
  <Slides>3</Slides>
  <Notes>3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</vt:i4>
      </vt:variant>
    </vt:vector>
  </HeadingPairs>
  <TitlesOfParts>
    <vt:vector size="10" baseType="lpstr">
      <vt:lpstr>Arial</vt:lpstr>
      <vt:lpstr>Calibri</vt:lpstr>
      <vt:lpstr>Flanders Art Sans</vt:lpstr>
      <vt:lpstr>Times New Roman</vt:lpstr>
      <vt:lpstr>Wingdings</vt:lpstr>
      <vt:lpstr>Kantoorthema</vt:lpstr>
      <vt:lpstr>GO_POC-ROC_1</vt:lpstr>
      <vt:lpstr>Naar het secundair onderwijs</vt:lpstr>
      <vt:lpstr>Schooltoeslag</vt:lpstr>
      <vt:lpstr>PowerPoint-presentatie</vt:lpstr>
    </vt:vector>
  </TitlesOfParts>
  <Company>CLB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 na BaO - versie alle netten</dc:title>
  <dc:creator>Maja</dc:creator>
  <cp:lastModifiedBy>Anneleen Steensels</cp:lastModifiedBy>
  <cp:revision>1165</cp:revision>
  <dcterms:created xsi:type="dcterms:W3CDTF">2003-11-19T12:46:44Z</dcterms:created>
  <dcterms:modified xsi:type="dcterms:W3CDTF">2022-01-26T08:16:18Z</dcterms:modified>
</cp:coreProperties>
</file>