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 id="2147483815" r:id="rId2"/>
  </p:sldMasterIdLst>
  <p:notesMasterIdLst>
    <p:notesMasterId r:id="rId13"/>
  </p:notesMasterIdLst>
  <p:handoutMasterIdLst>
    <p:handoutMasterId r:id="rId14"/>
  </p:handoutMasterIdLst>
  <p:sldIdLst>
    <p:sldId id="532" r:id="rId3"/>
    <p:sldId id="789" r:id="rId4"/>
    <p:sldId id="790" r:id="rId5"/>
    <p:sldId id="796" r:id="rId6"/>
    <p:sldId id="792" r:id="rId7"/>
    <p:sldId id="793" r:id="rId8"/>
    <p:sldId id="794" r:id="rId9"/>
    <p:sldId id="797" r:id="rId10"/>
    <p:sldId id="795" r:id="rId11"/>
    <p:sldId id="624" r:id="rId12"/>
  </p:sldIdLst>
  <p:sldSz cx="9144000" cy="6858000" type="screen4x3"/>
  <p:notesSz cx="6669088" cy="987266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Naamloze sectie" id="{B04E43C0-3FDA-409C-9594-79AB8740395C}">
          <p14:sldIdLst>
            <p14:sldId id="532"/>
            <p14:sldId id="789"/>
            <p14:sldId id="790"/>
            <p14:sldId id="796"/>
            <p14:sldId id="792"/>
            <p14:sldId id="793"/>
            <p14:sldId id="794"/>
            <p14:sldId id="797"/>
            <p14:sldId id="795"/>
            <p14:sldId id="6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96">
          <p15:clr>
            <a:srgbClr val="A4A3A4"/>
          </p15:clr>
        </p15:guide>
        <p15:guide id="2" pos="2099">
          <p15:clr>
            <a:srgbClr val="A4A3A4"/>
          </p15:clr>
        </p15:guide>
        <p15:guide id="3" orient="horz" pos="3108">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99"/>
    <a:srgbClr val="6AEE58"/>
    <a:srgbClr val="F0CB01"/>
    <a:srgbClr val="55ED41"/>
    <a:srgbClr val="29C614"/>
    <a:srgbClr val="007434"/>
    <a:srgbClr val="82BBB0"/>
    <a:srgbClr val="26B612"/>
    <a:srgbClr val="9FF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A305B-4BC1-4AEB-B101-1D10F45349C3}" v="232" dt="2022-01-11T15:26:47.19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0272" autoAdjust="0"/>
  </p:normalViewPr>
  <p:slideViewPr>
    <p:cSldViewPr>
      <p:cViewPr varScale="1">
        <p:scale>
          <a:sx n="55" d="100"/>
          <a:sy n="55" d="100"/>
        </p:scale>
        <p:origin x="2266" y="38"/>
      </p:cViewPr>
      <p:guideLst>
        <p:guide orient="horz" pos="2160"/>
        <p:guide pos="2880"/>
      </p:guideLst>
    </p:cSldViewPr>
  </p:slideViewPr>
  <p:outlineViewPr>
    <p:cViewPr>
      <p:scale>
        <a:sx n="50" d="100"/>
        <a:sy n="50" d="100"/>
      </p:scale>
      <p:origin x="0" y="100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42" d="100"/>
          <a:sy n="42" d="100"/>
        </p:scale>
        <p:origin x="-942" y="-120"/>
      </p:cViewPr>
      <p:guideLst>
        <p:guide orient="horz" pos="3096"/>
        <p:guide pos="2099"/>
        <p:guide orient="horz" pos="310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59395" name="Rectangle 3"/>
          <p:cNvSpPr>
            <a:spLocks noGrp="1" noChangeArrowheads="1"/>
          </p:cNvSpPr>
          <p:nvPr>
            <p:ph type="dt" sz="quarter" idx="1"/>
          </p:nvPr>
        </p:nvSpPr>
        <p:spPr bwMode="auto">
          <a:xfrm>
            <a:off x="3778673"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59396" name="Rectangle 4"/>
          <p:cNvSpPr>
            <a:spLocks noGrp="1" noChangeArrowheads="1"/>
          </p:cNvSpPr>
          <p:nvPr>
            <p:ph type="ftr" sz="quarter" idx="2"/>
          </p:nvPr>
        </p:nvSpPr>
        <p:spPr bwMode="auto">
          <a:xfrm>
            <a:off x="1"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59397" name="Rectangle 5"/>
          <p:cNvSpPr>
            <a:spLocks noGrp="1" noChangeArrowheads="1"/>
          </p:cNvSpPr>
          <p:nvPr>
            <p:ph type="sldNum" sz="quarter" idx="3"/>
          </p:nvPr>
        </p:nvSpPr>
        <p:spPr bwMode="auto">
          <a:xfrm>
            <a:off x="3778673"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lgn="r">
              <a:defRPr sz="1200">
                <a:latin typeface="Times New Roman" pitchFamily="18" charset="0"/>
              </a:defRPr>
            </a:lvl1pPr>
          </a:lstStyle>
          <a:p>
            <a:pPr>
              <a:defRPr/>
            </a:pPr>
            <a:fld id="{9FADBD50-648B-4527-8050-58E426BA9AD6}" type="slidenum">
              <a:rPr lang="nl-NL"/>
              <a:pPr>
                <a:defRPr/>
              </a:pPr>
              <a:t>‹nr.›</a:t>
            </a:fld>
            <a:endParaRPr lang="nl-NL"/>
          </a:p>
        </p:txBody>
      </p:sp>
    </p:spTree>
    <p:extLst>
      <p:ext uri="{BB962C8B-B14F-4D97-AF65-F5344CB8AC3E}">
        <p14:creationId xmlns:p14="http://schemas.microsoft.com/office/powerpoint/2010/main" val="3109235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1"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defRPr sz="1200">
                <a:latin typeface="Times New Roman" pitchFamily="18" charset="0"/>
              </a:defRPr>
            </a:lvl1pPr>
          </a:lstStyle>
          <a:p>
            <a:pPr>
              <a:defRPr/>
            </a:pPr>
            <a:endParaRPr lang="nl-NL"/>
          </a:p>
        </p:txBody>
      </p:sp>
      <p:sp>
        <p:nvSpPr>
          <p:cNvPr id="35843" name="Rectangle 3"/>
          <p:cNvSpPr>
            <a:spLocks noGrp="1" noChangeArrowheads="1"/>
          </p:cNvSpPr>
          <p:nvPr>
            <p:ph type="dt" idx="1"/>
          </p:nvPr>
        </p:nvSpPr>
        <p:spPr bwMode="auto">
          <a:xfrm>
            <a:off x="3778673" y="0"/>
            <a:ext cx="2890415" cy="492518"/>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lvl1pPr algn="r">
              <a:defRPr sz="1200">
                <a:latin typeface="Times New Roman" pitchFamily="18" charset="0"/>
              </a:defRPr>
            </a:lvl1pPr>
          </a:lstStyle>
          <a:p>
            <a:pPr>
              <a:defRPr/>
            </a:pPr>
            <a:endParaRPr lang="nl-NL"/>
          </a:p>
        </p:txBody>
      </p:sp>
      <p:sp>
        <p:nvSpPr>
          <p:cNvPr id="52228" name="Rectangle 4"/>
          <p:cNvSpPr>
            <a:spLocks noGrp="1" noRot="1" noChangeAspect="1" noChangeArrowheads="1" noTextEdit="1"/>
          </p:cNvSpPr>
          <p:nvPr>
            <p:ph type="sldImg" idx="2"/>
          </p:nvPr>
        </p:nvSpPr>
        <p:spPr bwMode="auto">
          <a:xfrm>
            <a:off x="868363" y="739775"/>
            <a:ext cx="4935537" cy="37020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889848" y="4689276"/>
            <a:ext cx="4889393" cy="4443814"/>
          </a:xfrm>
          <a:prstGeom prst="rect">
            <a:avLst/>
          </a:prstGeom>
          <a:noFill/>
          <a:ln w="9525">
            <a:noFill/>
            <a:miter lim="800000"/>
            <a:headEnd/>
            <a:tailEnd/>
          </a:ln>
          <a:effectLst/>
        </p:spPr>
        <p:txBody>
          <a:bodyPr vert="horz" wrap="square" lIns="91687" tIns="45843" rIns="91687" bIns="45843"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35846" name="Rectangle 6"/>
          <p:cNvSpPr>
            <a:spLocks noGrp="1" noChangeArrowheads="1"/>
          </p:cNvSpPr>
          <p:nvPr>
            <p:ph type="ftr" sz="quarter" idx="4"/>
          </p:nvPr>
        </p:nvSpPr>
        <p:spPr bwMode="auto">
          <a:xfrm>
            <a:off x="1"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defRPr sz="1200">
                <a:latin typeface="Times New Roman" pitchFamily="18" charset="0"/>
              </a:defRPr>
            </a:lvl1pPr>
          </a:lstStyle>
          <a:p>
            <a:pPr>
              <a:defRPr/>
            </a:pPr>
            <a:endParaRPr lang="nl-NL"/>
          </a:p>
        </p:txBody>
      </p:sp>
      <p:sp>
        <p:nvSpPr>
          <p:cNvPr id="35847" name="Rectangle 7"/>
          <p:cNvSpPr>
            <a:spLocks noGrp="1" noChangeArrowheads="1"/>
          </p:cNvSpPr>
          <p:nvPr>
            <p:ph type="sldNum" sz="quarter" idx="5"/>
          </p:nvPr>
        </p:nvSpPr>
        <p:spPr bwMode="auto">
          <a:xfrm>
            <a:off x="3778673" y="9380147"/>
            <a:ext cx="2890415" cy="492517"/>
          </a:xfrm>
          <a:prstGeom prst="rect">
            <a:avLst/>
          </a:prstGeom>
          <a:noFill/>
          <a:ln w="9525">
            <a:noFill/>
            <a:miter lim="800000"/>
            <a:headEnd/>
            <a:tailEnd/>
          </a:ln>
          <a:effectLst/>
        </p:spPr>
        <p:txBody>
          <a:bodyPr vert="horz" wrap="square" lIns="91687" tIns="45843" rIns="91687" bIns="45843" numCol="1" anchor="b" anchorCtr="0" compatLnSpc="1">
            <a:prstTxWarp prst="textNoShape">
              <a:avLst/>
            </a:prstTxWarp>
          </a:bodyPr>
          <a:lstStyle>
            <a:lvl1pPr algn="r">
              <a:defRPr sz="1200">
                <a:latin typeface="Times New Roman" pitchFamily="18" charset="0"/>
              </a:defRPr>
            </a:lvl1pPr>
          </a:lstStyle>
          <a:p>
            <a:pPr>
              <a:defRPr/>
            </a:pPr>
            <a:fld id="{B0DBBC9B-BFF8-40CE-B277-16547A863F03}" type="slidenum">
              <a:rPr lang="nl-NL"/>
              <a:pPr>
                <a:defRPr/>
              </a:pPr>
              <a:t>‹nr.›</a:t>
            </a:fld>
            <a:endParaRPr lang="nl-NL"/>
          </a:p>
        </p:txBody>
      </p:sp>
    </p:spTree>
    <p:extLst>
      <p:ext uri="{BB962C8B-B14F-4D97-AF65-F5344CB8AC3E}">
        <p14:creationId xmlns:p14="http://schemas.microsoft.com/office/powerpoint/2010/main" val="1186169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Goede avond en welkom op onze (online) infoavond naar het secundair onderwijs. </a:t>
            </a:r>
          </a:p>
          <a:p>
            <a:r>
              <a:rPr lang="nl-BE" dirty="0"/>
              <a:t>Deze</a:t>
            </a:r>
            <a:r>
              <a:rPr lang="nl-BE" baseline="0" dirty="0"/>
              <a:t> avonden zijn een samenwerking tussen CLB Het Kompas, GO! CLB Rivierenland en GO! CLB Mechelen met afdeling in </a:t>
            </a:r>
            <a:r>
              <a:rPr lang="nl-BE" baseline="0" dirty="0" err="1"/>
              <a:t>Heist-op-den-Berg</a:t>
            </a:r>
            <a:r>
              <a:rPr lang="nl-BE" baseline="0" dirty="0"/>
              <a:t>. </a:t>
            </a:r>
          </a:p>
          <a:p>
            <a:r>
              <a:rPr lang="nl-BE" baseline="0" dirty="0"/>
              <a:t>(Mogen we vragen uw camera en geluid af te zetten</a:t>
            </a:r>
          </a:p>
          <a:p>
            <a:r>
              <a:rPr lang="nl-BE" baseline="0" dirty="0"/>
              <a:t>U kan dit via de balk doen door op het camera en microfoontje te klikken. </a:t>
            </a:r>
          </a:p>
          <a:p>
            <a:r>
              <a:rPr lang="nl-BE" baseline="0" dirty="0"/>
              <a:t>Indien u gedurende de avond vragen hebt, kan u deze stellen door via de chat de vraag door te geven. We stoppen ook op verschillende momenten in de </a:t>
            </a:r>
            <a:r>
              <a:rPr lang="nl-BE" baseline="0" dirty="0" err="1"/>
              <a:t>powerpoint</a:t>
            </a:r>
            <a:r>
              <a:rPr lang="nl-BE" baseline="0" dirty="0"/>
              <a:t> voor vragen. Stel ze dus gerust) </a:t>
            </a:r>
          </a:p>
          <a:p>
            <a:r>
              <a:rPr lang="nl-BE" baseline="0" dirty="0"/>
              <a:t>Indien u na deze avond nog vragen heeft kan u altijd uw contactpersoon van de school van uw kind contacteren voor een gesprek. </a:t>
            </a:r>
          </a:p>
          <a:p>
            <a:endParaRPr lang="nl-BE"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1</a:t>
            </a:fld>
            <a:endParaRPr lang="nl-NL"/>
          </a:p>
        </p:txBody>
      </p:sp>
    </p:spTree>
    <p:extLst>
      <p:ext uri="{BB962C8B-B14F-4D97-AF65-F5344CB8AC3E}">
        <p14:creationId xmlns:p14="http://schemas.microsoft.com/office/powerpoint/2010/main" val="328112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046CDC2-26CE-4A86-827A-EB0153ABFA68}" type="slidenum">
              <a:rPr lang="nl-NL" smtClean="0"/>
              <a:pPr/>
              <a:t>10</a:t>
            </a:fld>
            <a:endParaRPr lang="nl-NL"/>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nl-BE" dirty="0"/>
              <a:t>En je staat er zeker niet alleen voor! </a:t>
            </a:r>
          </a:p>
          <a:p>
            <a:pPr eaLnBrk="1" hangingPunct="1"/>
            <a:r>
              <a:rPr lang="nl-BE" dirty="0"/>
              <a:t>Veel succes! </a:t>
            </a:r>
          </a:p>
          <a:p>
            <a:pPr eaLnBrk="1" hangingPunct="1"/>
            <a:endParaRPr lang="nl-BE" dirty="0"/>
          </a:p>
        </p:txBody>
      </p:sp>
    </p:spTree>
    <p:extLst>
      <p:ext uri="{BB962C8B-B14F-4D97-AF65-F5344CB8AC3E}">
        <p14:creationId xmlns:p14="http://schemas.microsoft.com/office/powerpoint/2010/main" val="3405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wat kan je nu doen als ouders om je kind te ondersteunen in dit hele keuzeproces?</a:t>
            </a:r>
          </a:p>
          <a:p>
            <a:endParaRPr lang="nl-BE" dirty="0"/>
          </a:p>
        </p:txBody>
      </p:sp>
      <p:sp>
        <p:nvSpPr>
          <p:cNvPr id="4" name="Tijdelijke aanduiding voor dianummer 3"/>
          <p:cNvSpPr>
            <a:spLocks noGrp="1"/>
          </p:cNvSpPr>
          <p:nvPr>
            <p:ph type="sldNum" sz="quarter" idx="5"/>
          </p:nvPr>
        </p:nvSpPr>
        <p:spPr/>
        <p:txBody>
          <a:bodyPr/>
          <a:lstStyle/>
          <a:p>
            <a:pPr>
              <a:defRPr/>
            </a:pPr>
            <a:fld id="{B0DBBC9B-BFF8-40CE-B277-16547A863F03}" type="slidenum">
              <a:rPr lang="nl-NL" smtClean="0"/>
              <a:pPr>
                <a:defRPr/>
              </a:pPr>
              <a:t>2</a:t>
            </a:fld>
            <a:endParaRPr lang="nl-NL"/>
          </a:p>
        </p:txBody>
      </p:sp>
    </p:spTree>
    <p:extLst>
      <p:ext uri="{BB962C8B-B14F-4D97-AF65-F5344CB8AC3E}">
        <p14:creationId xmlns:p14="http://schemas.microsoft.com/office/powerpoint/2010/main" val="162827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De</a:t>
            </a:r>
            <a:r>
              <a:rPr lang="nl-BE" baseline="0" dirty="0"/>
              <a:t> hele keuze van uw zoon/dochter kan geplaatst worden binnen een beslissingscirkel. Deze wordt altijd tijdens een keuzeproces doorlopen. Van een kleine keuze van eten tot bijvoorbeeld grotere keuze zoals studies. Vaak automatisch maar we vinden het toch belangrijk om deze even onder de loep te nemen. </a:t>
            </a:r>
          </a:p>
          <a:p>
            <a:r>
              <a:rPr lang="nl-BE" baseline="0" dirty="0"/>
              <a:t>Als ouder is het belangrijk om mee te gaan in het studiekeuzeproces. </a:t>
            </a:r>
            <a:br>
              <a:rPr lang="nl-BE" baseline="0" dirty="0"/>
            </a:br>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Als eerste stap is de oriëntatie er. </a:t>
            </a:r>
          </a:p>
          <a:p>
            <a:r>
              <a:rPr lang="nl-BE" dirty="0"/>
              <a:t>Je zoon of dochter zit</a:t>
            </a:r>
            <a:r>
              <a:rPr lang="nl-BE" baseline="0" dirty="0"/>
              <a:t> in het 5</a:t>
            </a:r>
            <a:r>
              <a:rPr lang="nl-BE" baseline="30000" dirty="0"/>
              <a:t>e</a:t>
            </a:r>
            <a:r>
              <a:rPr lang="nl-BE" baseline="0" dirty="0"/>
              <a:t>/6</a:t>
            </a:r>
            <a:r>
              <a:rPr lang="nl-BE" baseline="30000" dirty="0"/>
              <a:t>e</a:t>
            </a:r>
            <a:r>
              <a:rPr lang="nl-BE" baseline="0" dirty="0"/>
              <a:t> leerjaar en je weet dat ze de grote stap gaan zetten. </a:t>
            </a:r>
          </a:p>
          <a:p>
            <a:r>
              <a:rPr lang="nl-BE" baseline="0" dirty="0"/>
              <a:t>Belangrijk om bij stil te staan dat het er allemaal aankomt zowel thuis als op school. </a:t>
            </a:r>
          </a:p>
          <a:p>
            <a:r>
              <a:rPr lang="nl-BE" baseline="0" dirty="0"/>
              <a:t>Zo vroeg mogelijk starten is zeker een aanrader. </a:t>
            </a:r>
          </a:p>
          <a:p>
            <a:r>
              <a:rPr lang="nl-BE" baseline="0" dirty="0"/>
              <a:t>Infoavonden voor 5</a:t>
            </a:r>
            <a:r>
              <a:rPr lang="nl-BE" baseline="30000" dirty="0"/>
              <a:t>e</a:t>
            </a:r>
            <a:r>
              <a:rPr lang="nl-BE" baseline="0" dirty="0"/>
              <a:t> en 6</a:t>
            </a:r>
            <a:r>
              <a:rPr lang="nl-BE" baseline="30000" dirty="0"/>
              <a:t>e</a:t>
            </a:r>
            <a:r>
              <a:rPr lang="nl-BE" baseline="0" dirty="0"/>
              <a:t> jaar. </a:t>
            </a:r>
          </a:p>
          <a:p>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Als tweede stap is het belangrijk dat je zoon/dochter zichzelf goed leert kennen. </a:t>
            </a:r>
          </a:p>
          <a:p>
            <a:r>
              <a:rPr lang="nl-BE" dirty="0"/>
              <a:t>Wie ben ik? Wat kan ik? Goed, minder</a:t>
            </a:r>
            <a:r>
              <a:rPr lang="nl-BE" baseline="0" dirty="0"/>
              <a:t> goed? Wat wil ik? Wat doe ik graag? </a:t>
            </a:r>
          </a:p>
          <a:p>
            <a:r>
              <a:rPr lang="nl-BE" baseline="0" dirty="0"/>
              <a:t>Een spiegel voorhouden door zowel zelf stil te staan bij zichzelf maar ook in gesprek te gaan met anderen. </a:t>
            </a:r>
          </a:p>
          <a:p>
            <a:r>
              <a:rPr lang="nl-BE" baseline="0" dirty="0"/>
              <a:t>Anderen kunnen ouders, familie, juf of meester en vrienden zijn. </a:t>
            </a:r>
          </a:p>
          <a:p>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Als je je zelf kent kan je aan de slag gaan door te gaan bekijken wat er allemaal is, Ons secundair onderwijs heeft een groot aanbod. Veel verschillen en manier van onderwijs. </a:t>
            </a:r>
          </a:p>
          <a:p>
            <a:r>
              <a:rPr lang="nl-BE" dirty="0"/>
              <a:t>Je kan best eerst dit allemaal bekijken in de breedte. </a:t>
            </a:r>
          </a:p>
          <a:p>
            <a:r>
              <a:rPr lang="nl-BE" dirty="0"/>
              <a:t>Zo is deze avond al een eerste stap voor jullie maar ook bijvoorbeeld naar infoavonden/beurzen</a:t>
            </a:r>
            <a:r>
              <a:rPr lang="nl-BE" baseline="0" dirty="0"/>
              <a:t> van scholen te gaan informeer je je breed, snuister eens door de studierichtingen op onderwijskiezer, vul al eens een I-like in en kijk wat hier uit verder komt. </a:t>
            </a:r>
          </a:p>
          <a:p>
            <a:r>
              <a:rPr lang="nl-BE" baseline="0" dirty="0"/>
              <a:t>Samen met hen deze zoektocht doen zonder vooroordelen en ideeën. </a:t>
            </a:r>
          </a:p>
          <a:p>
            <a:endParaRPr lang="nl-BE" baseline="0" dirty="0"/>
          </a:p>
          <a:p>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Als je weet wat</a:t>
            </a:r>
            <a:r>
              <a:rPr lang="nl-BE" baseline="0" dirty="0"/>
              <a:t> er allemaal is in ons landschap kan je beginnen met deze zaken te bekijken in de diepte. Meer gerichter scholen en studierichtingen bekijken. </a:t>
            </a:r>
          </a:p>
          <a:p>
            <a:r>
              <a:rPr lang="nl-BE" baseline="0" dirty="0"/>
              <a:t>Bekijk eens de lessenrooster, hoe kan je </a:t>
            </a:r>
            <a:r>
              <a:rPr lang="nl-BE" baseline="0" dirty="0" err="1"/>
              <a:t>je</a:t>
            </a:r>
            <a:r>
              <a:rPr lang="nl-BE" baseline="0" dirty="0"/>
              <a:t> inschrijven? </a:t>
            </a:r>
          </a:p>
          <a:p>
            <a:r>
              <a:rPr lang="nl-BE" baseline="0" dirty="0"/>
              <a:t>Onze checklist schoolkeuze eventueel gebruiken (wordt achteraf bezorgd) </a:t>
            </a:r>
          </a:p>
          <a:p>
            <a:r>
              <a:rPr lang="nl-BE" baseline="0" dirty="0"/>
              <a:t>Bevragen van andere ouders en leerlingen die er al naar school gaan. </a:t>
            </a:r>
          </a:p>
          <a:p>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Eens je</a:t>
            </a:r>
            <a:r>
              <a:rPr lang="nl-BE" baseline="0" dirty="0"/>
              <a:t> alles hebt bekeken is het belangrijk om alles op een rijtje te zetten. </a:t>
            </a:r>
          </a:p>
          <a:p>
            <a:r>
              <a:rPr lang="nl-BE" baseline="0" dirty="0"/>
              <a:t>Eventueel te vertellen hoe jij een keuze maakt als ouder. </a:t>
            </a:r>
          </a:p>
          <a:p>
            <a:r>
              <a:rPr lang="nl-BE" baseline="0" dirty="0"/>
              <a:t>Samen met hen kiest en hen gaat inschrijven.</a:t>
            </a:r>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dirty="0"/>
              <a:t>En eens je dan ingeschreven hebt is het belangrijk</a:t>
            </a:r>
            <a:r>
              <a:rPr lang="nl-BE" baseline="0" dirty="0"/>
              <a:t> om de laatste stap binding te doorlopen. </a:t>
            </a:r>
          </a:p>
          <a:p>
            <a:r>
              <a:rPr lang="nl-BE" baseline="0" dirty="0"/>
              <a:t>Er gaan nog vragen komen na die inschrijving, ze gaan hun voorbereiden op het SO. Zomer voor de grote stap nog wel wat vragen. </a:t>
            </a:r>
          </a:p>
          <a:p>
            <a:r>
              <a:rPr lang="nl-BE" baseline="0" dirty="0"/>
              <a:t>Nog eens het traject naar school overlopen. </a:t>
            </a:r>
          </a:p>
          <a:p>
            <a:r>
              <a:rPr lang="nl-BE" baseline="0" dirty="0"/>
              <a:t>Gesprekken aangaan met medeleerlingen die nog die stap zetten. Of met familieleden of vrienden die daar naar school gaan. </a:t>
            </a:r>
          </a:p>
          <a:p>
            <a:r>
              <a:rPr lang="nl-BE" baseline="0" dirty="0"/>
              <a:t>En dan is de grote moment aangebroken…</a:t>
            </a:r>
          </a:p>
          <a:p>
            <a:endParaRPr lang="nl-BE" baseline="0" dirty="0"/>
          </a:p>
          <a:p>
            <a:pPr defTabSz="916869">
              <a:defRPr/>
            </a:pPr>
            <a:r>
              <a:rPr lang="nl-BE" b="1" dirty="0">
                <a:solidFill>
                  <a:srgbClr val="FF0000"/>
                </a:solidFill>
              </a:rPr>
              <a:t>VRAGEN????</a:t>
            </a:r>
            <a:endParaRPr lang="nl-NL" b="1"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pPr>
              <a:defRPr/>
            </a:pPr>
            <a:fld id="{B0DBBC9B-BFF8-40CE-B277-16547A863F03}" type="slidenum">
              <a:rPr lang="nl-NL" smtClean="0"/>
              <a:pPr>
                <a:defRPr/>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11D1149C-1F4F-4E91-9FB1-A306DB014A7B}" type="slidenum">
              <a:rPr lang="nl-NL" smtClean="0"/>
              <a:pPr>
                <a:defRPr/>
              </a:pPr>
              <a:t>‹nr.›</a:t>
            </a:fld>
            <a:endParaRPr lang="nl-NL"/>
          </a:p>
        </p:txBody>
      </p:sp>
    </p:spTree>
    <p:extLst>
      <p:ext uri="{BB962C8B-B14F-4D97-AF65-F5344CB8AC3E}">
        <p14:creationId xmlns:p14="http://schemas.microsoft.com/office/powerpoint/2010/main" val="305107303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01CDD380-60C7-459E-A2D3-9CEB6AD35870}" type="slidenum">
              <a:rPr lang="nl-NL" smtClean="0"/>
              <a:pPr>
                <a:defRPr/>
              </a:pPr>
              <a:t>‹nr.›</a:t>
            </a:fld>
            <a:endParaRPr lang="nl-NL"/>
          </a:p>
        </p:txBody>
      </p:sp>
    </p:spTree>
    <p:extLst>
      <p:ext uri="{BB962C8B-B14F-4D97-AF65-F5344CB8AC3E}">
        <p14:creationId xmlns:p14="http://schemas.microsoft.com/office/powerpoint/2010/main" val="3139713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05B4C1D2-17F3-4AF7-9EE2-E6C289751329}" type="slidenum">
              <a:rPr lang="nl-NL" smtClean="0"/>
              <a:pPr>
                <a:defRPr/>
              </a:pPr>
              <a:t>‹nr.›</a:t>
            </a:fld>
            <a:endParaRPr lang="nl-NL"/>
          </a:p>
        </p:txBody>
      </p:sp>
    </p:spTree>
    <p:extLst>
      <p:ext uri="{BB962C8B-B14F-4D97-AF65-F5344CB8AC3E}">
        <p14:creationId xmlns:p14="http://schemas.microsoft.com/office/powerpoint/2010/main" val="423505186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endParaRPr lang="nl-NL" dirty="0"/>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4D20FDA-6E05-46C4-925C-D9E4553CEA71}"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9512" y="2132857"/>
            <a:ext cx="8064896" cy="3600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8D5AF88D-A163-4129-8A82-926A09E5EFD6}" type="slidenum">
              <a:rPr lang="nl-NL" smtClean="0">
                <a:solidFill>
                  <a:prstClr val="white"/>
                </a:solidFill>
              </a:rPr>
              <a:pPr/>
              <a:t>‹nr.›</a:t>
            </a:fld>
            <a:endParaRPr lang="nl-NL">
              <a:solidFill>
                <a:prstClr val="white"/>
              </a:solidFill>
            </a:endParaRPr>
          </a:p>
        </p:txBody>
      </p:sp>
      <p:sp>
        <p:nvSpPr>
          <p:cNvPr id="8"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88688" y="2132856"/>
            <a:ext cx="4038600" cy="399330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293080" y="2132856"/>
            <a:ext cx="4038600" cy="3993307"/>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9"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188688" y="2156573"/>
            <a:ext cx="4040188" cy="639762"/>
          </a:xfrm>
        </p:spPr>
        <p:txBody>
          <a:bodyPr/>
          <a:lstStyle>
            <a:lvl1pPr marL="0" indent="0" algn="ctr" defTabSz="914400" rtl="0" eaLnBrk="0" fontAlgn="base" latinLnBrk="0" hangingPunct="0">
              <a:spcBef>
                <a:spcPct val="20000"/>
              </a:spcBef>
              <a:spcAft>
                <a:spcPct val="0"/>
              </a:spcAft>
              <a:buFont typeface="Wingdings" pitchFamily="2" charset="2"/>
              <a:buNone/>
              <a:defRPr lang="nl-NL" sz="2000" b="1" kern="1200" dirty="0" smtClean="0">
                <a:solidFill>
                  <a:schemeClr val="tx1">
                    <a:tint val="75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modelstijlen te bewerken</a:t>
            </a:r>
          </a:p>
        </p:txBody>
      </p:sp>
      <p:sp>
        <p:nvSpPr>
          <p:cNvPr id="5" name="Tijdelijke aanduiding voor tekst 4"/>
          <p:cNvSpPr>
            <a:spLocks noGrp="1"/>
          </p:cNvSpPr>
          <p:nvPr>
            <p:ph type="body" sz="quarter" idx="3"/>
          </p:nvPr>
        </p:nvSpPr>
        <p:spPr>
          <a:xfrm>
            <a:off x="4293080" y="2156573"/>
            <a:ext cx="4041775" cy="639762"/>
          </a:xfrm>
        </p:spPr>
        <p:txBody>
          <a:bodyPr/>
          <a:lstStyle>
            <a:lvl1pPr marL="0" indent="0" algn="ctr" defTabSz="914400" rtl="0" eaLnBrk="0" fontAlgn="base" latinLnBrk="0" hangingPunct="0">
              <a:spcBef>
                <a:spcPct val="20000"/>
              </a:spcBef>
              <a:spcAft>
                <a:spcPct val="0"/>
              </a:spcAft>
              <a:buFont typeface="Wingdings" pitchFamily="2" charset="2"/>
              <a:buNone/>
              <a:defRPr lang="nl-NL" sz="2000" b="1" kern="1200" smtClean="0">
                <a:solidFill>
                  <a:schemeClr val="tx1">
                    <a:tint val="75000"/>
                  </a:schemeClr>
                </a:solidFill>
                <a:latin typeface="Arial"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ijdelijke aanduiding voor voettekst 7"/>
          <p:cNvSpPr>
            <a:spLocks noGrp="1"/>
          </p:cNvSpPr>
          <p:nvPr>
            <p:ph type="ftr" sz="quarter" idx="11"/>
          </p:nvPr>
        </p:nvSpPr>
        <p:spPr/>
        <p:txBody>
          <a:bodyPr/>
          <a:lstStyle/>
          <a:p>
            <a:endParaRPr lang="nl-NL">
              <a:solidFill>
                <a:prstClr val="white"/>
              </a:solidFill>
            </a:endParaRPr>
          </a:p>
        </p:txBody>
      </p:sp>
      <p:sp>
        <p:nvSpPr>
          <p:cNvPr id="9" name="Tijdelijke aanduiding voor dianummer 8"/>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10" name="Tijdelijke aanduiding voor inhoud 2"/>
          <p:cNvSpPr>
            <a:spLocks noGrp="1"/>
          </p:cNvSpPr>
          <p:nvPr>
            <p:ph sz="half" idx="13"/>
          </p:nvPr>
        </p:nvSpPr>
        <p:spPr>
          <a:xfrm>
            <a:off x="188688" y="2852936"/>
            <a:ext cx="4038600" cy="327322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inhoud 3"/>
          <p:cNvSpPr>
            <a:spLocks noGrp="1"/>
          </p:cNvSpPr>
          <p:nvPr>
            <p:ph sz="half" idx="2"/>
          </p:nvPr>
        </p:nvSpPr>
        <p:spPr>
          <a:xfrm>
            <a:off x="4293080" y="2852936"/>
            <a:ext cx="4038600" cy="327322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endParaRPr lang="nl-NL">
              <a:solidFill>
                <a:prstClr val="white"/>
              </a:solidFill>
            </a:endParaRPr>
          </a:p>
        </p:txBody>
      </p:sp>
      <p:sp>
        <p:nvSpPr>
          <p:cNvPr id="5" name="Tijdelijke aanduiding voor dianummer 4"/>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7" name="Tijdelijke aanduiding voor titel 1"/>
          <p:cNvSpPr>
            <a:spLocks noGrp="1"/>
          </p:cNvSpPr>
          <p:nvPr>
            <p:ph type="title"/>
          </p:nvPr>
        </p:nvSpPr>
        <p:spPr>
          <a:xfrm>
            <a:off x="179512" y="1412776"/>
            <a:ext cx="8064896" cy="562074"/>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solidFill>
                <a:prstClr val="white"/>
              </a:solidFill>
            </a:endParaRPr>
          </a:p>
        </p:txBody>
      </p:sp>
      <p:sp>
        <p:nvSpPr>
          <p:cNvPr id="4" name="Tijdelijke aanduiding voor dianummer 3"/>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276264"/>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1268760"/>
            <a:ext cx="5111750" cy="4857403"/>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 y="2492896"/>
            <a:ext cx="3008313" cy="36332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D68F9B24-15B9-45BF-92BC-128B2F647403}" type="slidenum">
              <a:rPr lang="nl-NL" smtClean="0"/>
              <a:pPr>
                <a:defRPr/>
              </a:pPr>
              <a:t>‹nr.›</a:t>
            </a:fld>
            <a:endParaRPr lang="nl-NL"/>
          </a:p>
        </p:txBody>
      </p:sp>
    </p:spTree>
    <p:extLst>
      <p:ext uri="{BB962C8B-B14F-4D97-AF65-F5344CB8AC3E}">
        <p14:creationId xmlns:p14="http://schemas.microsoft.com/office/powerpoint/2010/main" val="11100745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1196751"/>
            <a:ext cx="5486400" cy="35308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Tijdelijke aanduiding voor voettekst 5"/>
          <p:cNvSpPr>
            <a:spLocks noGrp="1"/>
          </p:cNvSpPr>
          <p:nvPr>
            <p:ph type="ftr" sz="quarter" idx="11"/>
          </p:nvPr>
        </p:nvSpPr>
        <p:spPr/>
        <p:txBody>
          <a:bodyPr/>
          <a:lstStyle/>
          <a:p>
            <a:endParaRPr lang="nl-NL">
              <a:solidFill>
                <a:prstClr val="white"/>
              </a:solidFill>
            </a:endParaRPr>
          </a:p>
        </p:txBody>
      </p:sp>
      <p:sp>
        <p:nvSpPr>
          <p:cNvPr id="7" name="Tijdelijke aanduiding voor dianummer 6"/>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p:nvPr>
        </p:nvSpPr>
        <p:spPr>
          <a:xfrm>
            <a:off x="188688" y="2132856"/>
            <a:ext cx="8229600" cy="4037697"/>
          </a:xfrm>
        </p:spPr>
        <p:txBody>
          <a:bodyPr vert="eaVert"/>
          <a:lstStyle>
            <a:lvl1pPr>
              <a:defRPr sz="1800"/>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a:solidFill>
                <a:prstClr val="white"/>
              </a:solidFill>
            </a:endParaRPr>
          </a:p>
        </p:txBody>
      </p:sp>
      <p:sp>
        <p:nvSpPr>
          <p:cNvPr id="8" name="Tijdelijke aanduiding voor titel 1"/>
          <p:cNvSpPr>
            <a:spLocks noGrp="1"/>
          </p:cNvSpPr>
          <p:nvPr>
            <p:ph type="title"/>
          </p:nvPr>
        </p:nvSpPr>
        <p:spPr>
          <a:xfrm>
            <a:off x="179512" y="1412776"/>
            <a:ext cx="8064896" cy="562074"/>
          </a:xfrm>
          <a:prstGeom prst="rect">
            <a:avLst/>
          </a:prstGeom>
        </p:spPr>
        <p:txBody>
          <a:bodyPr/>
          <a:lstStyle>
            <a:lvl1pPr algn="l">
              <a:defRPr/>
            </a:lvl1p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1196752"/>
            <a:ext cx="1750869" cy="492941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1196752"/>
            <a:ext cx="6059016" cy="4929411"/>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p:cNvSpPr>
            <a:spLocks noGrp="1"/>
          </p:cNvSpPr>
          <p:nvPr>
            <p:ph type="ftr" sz="quarter" idx="11"/>
          </p:nvPr>
        </p:nvSpPr>
        <p:spPr/>
        <p:txBody>
          <a:bodyPr/>
          <a:lstStyle/>
          <a:p>
            <a:endParaRPr lang="nl-NL">
              <a:solidFill>
                <a:prstClr val="white"/>
              </a:solidFill>
            </a:endParaRPr>
          </a:p>
        </p:txBody>
      </p:sp>
      <p:sp>
        <p:nvSpPr>
          <p:cNvPr id="6" name="Tijdelijke aanduiding voor dianummer 5"/>
          <p:cNvSpPr>
            <a:spLocks noGrp="1"/>
          </p:cNvSpPr>
          <p:nvPr>
            <p:ph type="sldNum" sz="quarter" idx="12"/>
          </p:nvPr>
        </p:nvSpPr>
        <p:spPr/>
        <p:txBody>
          <a:bodyPr/>
          <a:lstStyle/>
          <a:p>
            <a:fld id="{53CD5BC0-2BEA-4A1D-87EA-C8643F6E41AF}" type="slidenum">
              <a:rPr lang="nl-NL" smtClean="0">
                <a:solidFill>
                  <a:prstClr val="white"/>
                </a:solidFill>
              </a:rPr>
              <a:pPr/>
              <a:t>‹nr.›</a:t>
            </a:fld>
            <a:endParaRPr lang="nl-NL" dirty="0">
              <a:solidFill>
                <a:prstClr val="white"/>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pPr>
              <a:defRPr/>
            </a:pPr>
            <a:fld id="{C4078BA4-37DF-402D-94F3-05CC9CE1D43D}" type="slidenum">
              <a:rPr lang="nl-NL" smtClean="0"/>
              <a:pPr>
                <a:defRPr/>
              </a:pPr>
              <a:t>‹nr.›</a:t>
            </a:fld>
            <a:endParaRPr lang="nl-NL"/>
          </a:p>
        </p:txBody>
      </p:sp>
    </p:spTree>
    <p:extLst>
      <p:ext uri="{BB962C8B-B14F-4D97-AF65-F5344CB8AC3E}">
        <p14:creationId xmlns:p14="http://schemas.microsoft.com/office/powerpoint/2010/main" val="605651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12425C23-7981-4B83-A12E-D8EA2716C85F}" type="slidenum">
              <a:rPr lang="nl-NL" smtClean="0"/>
              <a:pPr>
                <a:defRPr/>
              </a:pPr>
              <a:t>‹nr.›</a:t>
            </a:fld>
            <a:endParaRPr lang="nl-NL"/>
          </a:p>
        </p:txBody>
      </p:sp>
    </p:spTree>
    <p:extLst>
      <p:ext uri="{BB962C8B-B14F-4D97-AF65-F5344CB8AC3E}">
        <p14:creationId xmlns:p14="http://schemas.microsoft.com/office/powerpoint/2010/main" val="400030881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p:cNvSpPr>
            <a:spLocks noGrp="1"/>
          </p:cNvSpPr>
          <p:nvPr>
            <p:ph type="dt" sz="half" idx="10"/>
          </p:nvPr>
        </p:nvSpPr>
        <p:spPr/>
        <p:txBody>
          <a:bodyPr/>
          <a:lstStyle/>
          <a:p>
            <a:pPr>
              <a:defRPr/>
            </a:pPr>
            <a:endParaRPr lang="nl-NL"/>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pPr>
              <a:defRPr/>
            </a:pPr>
            <a:fld id="{113FED5D-9CEB-4ACA-B51F-26A32FDB07EC}" type="slidenum">
              <a:rPr lang="nl-NL" smtClean="0"/>
              <a:pPr>
                <a:defRPr/>
              </a:pPr>
              <a:t>‹nr.›</a:t>
            </a:fld>
            <a:endParaRPr lang="nl-NL"/>
          </a:p>
        </p:txBody>
      </p:sp>
    </p:spTree>
    <p:extLst>
      <p:ext uri="{BB962C8B-B14F-4D97-AF65-F5344CB8AC3E}">
        <p14:creationId xmlns:p14="http://schemas.microsoft.com/office/powerpoint/2010/main" val="205401905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datum 2"/>
          <p:cNvSpPr>
            <a:spLocks noGrp="1"/>
          </p:cNvSpPr>
          <p:nvPr>
            <p:ph type="dt" sz="half" idx="10"/>
          </p:nvPr>
        </p:nvSpPr>
        <p:spPr/>
        <p:txBody>
          <a:bodyPr/>
          <a:lstStyle/>
          <a:p>
            <a:pPr>
              <a:defRPr/>
            </a:pPr>
            <a:endParaRPr lang="nl-NL"/>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pPr>
              <a:defRPr/>
            </a:pPr>
            <a:fld id="{40904533-AC4D-467D-95F6-CA124542D440}" type="slidenum">
              <a:rPr lang="nl-NL" smtClean="0"/>
              <a:pPr>
                <a:defRPr/>
              </a:pPr>
              <a:t>‹nr.›</a:t>
            </a:fld>
            <a:endParaRPr lang="nl-NL"/>
          </a:p>
        </p:txBody>
      </p:sp>
    </p:spTree>
    <p:extLst>
      <p:ext uri="{BB962C8B-B14F-4D97-AF65-F5344CB8AC3E}">
        <p14:creationId xmlns:p14="http://schemas.microsoft.com/office/powerpoint/2010/main" val="296931156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pPr>
              <a:defRPr/>
            </a:pPr>
            <a:fld id="{0A10EB1E-C9D9-4B90-A8E1-2EDD9BBD1C6A}" type="slidenum">
              <a:rPr lang="nl-NL" smtClean="0"/>
              <a:pPr>
                <a:defRPr/>
              </a:pPr>
              <a:t>‹nr.›</a:t>
            </a:fld>
            <a:endParaRPr lang="nl-NL"/>
          </a:p>
        </p:txBody>
      </p:sp>
    </p:spTree>
    <p:extLst>
      <p:ext uri="{BB962C8B-B14F-4D97-AF65-F5344CB8AC3E}">
        <p14:creationId xmlns:p14="http://schemas.microsoft.com/office/powerpoint/2010/main" val="31497940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658002A5-41C1-4AD0-A2CB-15D344763CED}" type="slidenum">
              <a:rPr lang="nl-NL" smtClean="0"/>
              <a:pPr>
                <a:defRPr/>
              </a:pPr>
              <a:t>‹nr.›</a:t>
            </a:fld>
            <a:endParaRPr lang="nl-NL"/>
          </a:p>
        </p:txBody>
      </p:sp>
    </p:spTree>
    <p:extLst>
      <p:ext uri="{BB962C8B-B14F-4D97-AF65-F5344CB8AC3E}">
        <p14:creationId xmlns:p14="http://schemas.microsoft.com/office/powerpoint/2010/main" val="38500082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pPr>
              <a:defRPr/>
            </a:pPr>
            <a:endParaRPr lang="nl-NL"/>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pPr>
              <a:defRPr/>
            </a:pPr>
            <a:fld id="{E1F99D87-2336-4875-AD42-18F38BB5EF17}" type="slidenum">
              <a:rPr lang="nl-NL" smtClean="0"/>
              <a:pPr>
                <a:defRPr/>
              </a:pPr>
              <a:t>‹nr.›</a:t>
            </a:fld>
            <a:endParaRPr lang="nl-NL"/>
          </a:p>
        </p:txBody>
      </p:sp>
    </p:spTree>
    <p:extLst>
      <p:ext uri="{BB962C8B-B14F-4D97-AF65-F5344CB8AC3E}">
        <p14:creationId xmlns:p14="http://schemas.microsoft.com/office/powerpoint/2010/main" val="33182066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905F897-0415-430C-9DA7-5F8E76260422}" type="slidenum">
              <a:rPr lang="nl-NL" smtClean="0"/>
              <a:pPr>
                <a:defRPr/>
              </a:pPr>
              <a:t>‹nr.›</a:t>
            </a:fld>
            <a:endParaRPr lang="nl-NL"/>
          </a:p>
        </p:txBody>
      </p:sp>
    </p:spTree>
    <p:extLst>
      <p:ext uri="{BB962C8B-B14F-4D97-AF65-F5344CB8AC3E}">
        <p14:creationId xmlns:p14="http://schemas.microsoft.com/office/powerpoint/2010/main" val="39084538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4" name="Picture 2" descr="G:\poc\Netwerk\04_Int_Org\Kwaliteitszorg\Modellen\Logo\Nieuw\GO!_CLB_POC-ROC_rgb.jpg"/>
          <p:cNvPicPr>
            <a:picLocks noChangeAspect="1" noChangeArrowheads="1"/>
          </p:cNvPicPr>
          <p:nvPr userDrawn="1"/>
        </p:nvPicPr>
        <p:blipFill>
          <a:blip r:embed="rId14" cstate="print"/>
          <a:srcRect/>
          <a:stretch>
            <a:fillRect/>
          </a:stretch>
        </p:blipFill>
        <p:spPr bwMode="auto">
          <a:xfrm>
            <a:off x="296894" y="251771"/>
            <a:ext cx="2170800" cy="822866"/>
          </a:xfrm>
          <a:prstGeom prst="rect">
            <a:avLst/>
          </a:prstGeom>
          <a:noFill/>
        </p:spPr>
      </p:pic>
      <p:sp>
        <p:nvSpPr>
          <p:cNvPr id="2" name="Tijdelijke aanduiding voor titel 1"/>
          <p:cNvSpPr>
            <a:spLocks noGrp="1"/>
          </p:cNvSpPr>
          <p:nvPr>
            <p:ph type="title"/>
          </p:nvPr>
        </p:nvSpPr>
        <p:spPr>
          <a:xfrm>
            <a:off x="457200" y="274638"/>
            <a:ext cx="8229600" cy="1143000"/>
          </a:xfrm>
          <a:prstGeom prst="rect">
            <a:avLst/>
          </a:prstGeom>
        </p:spPr>
        <p:txBody>
          <a:bodyPr/>
          <a:lstStyle/>
          <a:p>
            <a:pPr marL="342900" lvl="0" indent="-342900" algn="l" rtl="0" eaLnBrk="0" fontAlgn="base" hangingPunct="0">
              <a:spcBef>
                <a:spcPct val="20000"/>
              </a:spcBef>
              <a:spcAft>
                <a:spcPct val="0"/>
              </a:spcAft>
              <a:buFont typeface="Arial" charset="0"/>
              <a:buNone/>
            </a:pPr>
            <a:r>
              <a:rPr lang="nl-NL" dirty="0"/>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fontAlgn="auto">
              <a:spcBef>
                <a:spcPts val="0"/>
              </a:spcBef>
              <a:spcAft>
                <a:spcPts val="0"/>
              </a:spcAft>
            </a:pPr>
            <a:endParaRPr lang="nl-NL" dirty="0">
              <a:solidFill>
                <a:prstClr val="white"/>
              </a:solidFill>
              <a:latin typeface="Calibri"/>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fontAlgn="auto">
              <a:spcBef>
                <a:spcPts val="0"/>
              </a:spcBef>
              <a:spcAft>
                <a:spcPts val="0"/>
              </a:spcAft>
            </a:pPr>
            <a:fld id="{53CD5BC0-2BEA-4A1D-87EA-C8643F6E41AF}" type="slidenum">
              <a:rPr lang="nl-NL" smtClean="0">
                <a:solidFill>
                  <a:prstClr val="white"/>
                </a:solidFill>
                <a:latin typeface="Calibri"/>
              </a:rPr>
              <a:pPr fontAlgn="auto">
                <a:spcBef>
                  <a:spcPts val="0"/>
                </a:spcBef>
                <a:spcAft>
                  <a:spcPts val="0"/>
                </a:spcAft>
              </a:pPr>
              <a:t>‹nr.›</a:t>
            </a:fld>
            <a:endParaRPr lang="nl-NL">
              <a:solidFill>
                <a:prstClr val="white"/>
              </a:solidFill>
              <a:latin typeface="Calibri"/>
            </a:endParaRP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txStyles>
    <p:titleStyle>
      <a:lvl1pPr algn="l" defTabSz="914400" rtl="0" eaLnBrk="1" latinLnBrk="0" hangingPunct="1">
        <a:spcBef>
          <a:spcPct val="0"/>
        </a:spcBef>
        <a:buNone/>
        <a:defRPr lang="nl-NL" sz="2800" b="1" kern="1200" smtClean="0">
          <a:solidFill>
            <a:srgbClr val="0085C8"/>
          </a:solidFill>
          <a:latin typeface="Arial" charset="0"/>
          <a:ea typeface="+mn-ea"/>
          <a:cs typeface="+mn-cs"/>
        </a:defRPr>
      </a:lvl1pPr>
    </p:titleStyle>
    <p:bodyStyle>
      <a:lvl1pPr marL="342900" indent="-342900" algn="l" defTabSz="914400" rtl="0" eaLnBrk="0" fontAlgn="base" latinLnBrk="0" hangingPunct="0">
        <a:spcBef>
          <a:spcPct val="20000"/>
        </a:spcBef>
        <a:spcAft>
          <a:spcPct val="0"/>
        </a:spcAft>
        <a:buFont typeface="Wingdings" pitchFamily="2" charset="2"/>
        <a:buChar char="q"/>
        <a:defRPr lang="nl-NL" sz="2400" b="1" kern="1200" smtClean="0">
          <a:solidFill>
            <a:schemeClr val="bg1">
              <a:lumMod val="50000"/>
            </a:schemeClr>
          </a:solidFill>
          <a:latin typeface="Arial" charset="0"/>
          <a:ea typeface="+mn-ea"/>
          <a:cs typeface="+mn-cs"/>
        </a:defRPr>
      </a:lvl1pPr>
      <a:lvl2pPr marL="742950" indent="-28575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2pPr>
      <a:lvl3pPr marL="11430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3pPr>
      <a:lvl4pPr marL="16002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4pPr>
      <a:lvl5pPr marL="2057400" indent="-228600" algn="l" defTabSz="914400" rtl="0" eaLnBrk="0" fontAlgn="base" latinLnBrk="0" hangingPunct="0">
        <a:spcBef>
          <a:spcPct val="20000"/>
        </a:spcBef>
        <a:spcAft>
          <a:spcPct val="0"/>
        </a:spcAft>
        <a:buFont typeface="Arial" pitchFamily="34" charset="0"/>
        <a:buChar char="»"/>
        <a:defRPr lang="nl-NL" sz="2400" b="1" kern="1200" smtClean="0">
          <a:solidFill>
            <a:schemeClr val="bg1">
              <a:lumMod val="50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png"/><Relationship Id="rId5" Type="http://schemas.openxmlformats.org/officeDocument/2006/relationships/image" Target="../media/image12.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png"/><Relationship Id="rId5" Type="http://schemas.openxmlformats.org/officeDocument/2006/relationships/image" Target="../media/image14.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viskom, glas, porselein&#10;&#10;Automatisch gegenereerde beschrijving">
            <a:extLst>
              <a:ext uri="{FF2B5EF4-FFF2-40B4-BE49-F238E27FC236}">
                <a16:creationId xmlns:a16="http://schemas.microsoft.com/office/drawing/2014/main" id="{60558272-CF18-413A-B8B7-08891FFA0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705" y="204185"/>
            <a:ext cx="10989345" cy="6449629"/>
          </a:xfrm>
          <a:prstGeom prst="rect">
            <a:avLst/>
          </a:prstGeom>
        </p:spPr>
      </p:pic>
      <p:sp>
        <p:nvSpPr>
          <p:cNvPr id="2" name="Titel 1"/>
          <p:cNvSpPr>
            <a:spLocks noGrp="1"/>
          </p:cNvSpPr>
          <p:nvPr>
            <p:ph type="ctrTitle"/>
          </p:nvPr>
        </p:nvSpPr>
        <p:spPr>
          <a:xfrm>
            <a:off x="4244216" y="116632"/>
            <a:ext cx="4899784" cy="1254451"/>
          </a:xfrm>
          <a:solidFill>
            <a:schemeClr val="bg1"/>
          </a:solidFill>
        </p:spPr>
        <p:txBody>
          <a:bodyPr>
            <a:noAutofit/>
          </a:bodyPr>
          <a:lstStyle/>
          <a:p>
            <a:r>
              <a:rPr lang="nl-NL" sz="4050" b="1" dirty="0">
                <a:solidFill>
                  <a:srgbClr val="0070C0"/>
                </a:solidFill>
                <a:latin typeface="+mn-lt"/>
              </a:rPr>
              <a:t>Naar het secundair onderwijs</a:t>
            </a:r>
            <a:endParaRPr lang="nl-BE" sz="4050" b="1" dirty="0">
              <a:solidFill>
                <a:srgbClr val="0070C0"/>
              </a:solidFill>
              <a:latin typeface="+mn-lt"/>
            </a:endParaRPr>
          </a:p>
        </p:txBody>
      </p:sp>
      <p:pic>
        <p:nvPicPr>
          <p:cNvPr id="110596" name="Picture 4" descr="CLB (Scholen) - Scholengroep Rivierenland"/>
          <p:cNvPicPr>
            <a:picLocks noChangeAspect="1" noChangeArrowheads="1"/>
          </p:cNvPicPr>
          <p:nvPr/>
        </p:nvPicPr>
        <p:blipFill>
          <a:blip r:embed="rId6" cstate="print"/>
          <a:srcRect r="15295"/>
          <a:stretch>
            <a:fillRect/>
          </a:stretch>
        </p:blipFill>
        <p:spPr bwMode="auto">
          <a:xfrm>
            <a:off x="-36512" y="5611182"/>
            <a:ext cx="3168352" cy="1246818"/>
          </a:xfrm>
          <a:prstGeom prst="rect">
            <a:avLst/>
          </a:prstGeom>
          <a:noFill/>
        </p:spPr>
      </p:pic>
      <p:pic>
        <p:nvPicPr>
          <p:cNvPr id="110594" name="Picture 2" descr="CLB Het Kompas"/>
          <p:cNvPicPr>
            <a:picLocks noChangeAspect="1" noChangeArrowheads="1"/>
          </p:cNvPicPr>
          <p:nvPr/>
        </p:nvPicPr>
        <p:blipFill rotWithShape="1">
          <a:blip r:embed="rId7" cstate="print"/>
          <a:srcRect t="5671" b="6610"/>
          <a:stretch/>
        </p:blipFill>
        <p:spPr bwMode="auto">
          <a:xfrm>
            <a:off x="3403796" y="5599692"/>
            <a:ext cx="2448272" cy="1246818"/>
          </a:xfrm>
          <a:prstGeom prst="rect">
            <a:avLst/>
          </a:prstGeom>
          <a:noFill/>
        </p:spPr>
      </p:pic>
      <p:pic>
        <p:nvPicPr>
          <p:cNvPr id="110598" name="Picture 6" descr="CLB – Basisschool Keerbergen"/>
          <p:cNvPicPr>
            <a:picLocks noChangeAspect="1" noChangeArrowheads="1"/>
          </p:cNvPicPr>
          <p:nvPr/>
        </p:nvPicPr>
        <p:blipFill>
          <a:blip r:embed="rId8" cstate="print"/>
          <a:srcRect l="8708" r="7950"/>
          <a:stretch>
            <a:fillRect/>
          </a:stretch>
        </p:blipFill>
        <p:spPr bwMode="auto">
          <a:xfrm>
            <a:off x="6084168" y="5595876"/>
            <a:ext cx="2952328" cy="1254451"/>
          </a:xfrm>
          <a:prstGeom prst="rect">
            <a:avLst/>
          </a:prstGeom>
          <a:noFill/>
        </p:spPr>
      </p:pic>
      <p:pic>
        <p:nvPicPr>
          <p:cNvPr id="7" name="Audio 6">
            <a:hlinkClick r:id="" action="ppaction://media"/>
            <a:extLst>
              <a:ext uri="{FF2B5EF4-FFF2-40B4-BE49-F238E27FC236}">
                <a16:creationId xmlns:a16="http://schemas.microsoft.com/office/drawing/2014/main" id="{EBFAF002-F669-4096-99D6-6BC0F8CF779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57657378"/>
      </p:ext>
    </p:extLst>
  </p:cSld>
  <p:clrMapOvr>
    <a:masterClrMapping/>
  </p:clrMapOvr>
  <p:transition spd="med" advTm="223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379160" y="395283"/>
            <a:ext cx="5832648" cy="670929"/>
          </a:xfrm>
        </p:spPr>
        <p:txBody>
          <a:bodyPr>
            <a:normAutofit/>
          </a:bodyPr>
          <a:lstStyle/>
          <a:p>
            <a:pPr eaLnBrk="1" hangingPunct="1">
              <a:lnSpc>
                <a:spcPct val="90000"/>
              </a:lnSpc>
              <a:buFont typeface="Wingdings" pitchFamily="2" charset="2"/>
              <a:buNone/>
            </a:pPr>
            <a:r>
              <a:rPr lang="nl-BE" dirty="0">
                <a:solidFill>
                  <a:srgbClr val="0085C8"/>
                </a:solidFill>
                <a:effectLst/>
                <a:latin typeface="Arial" pitchFamily="34" charset="0"/>
                <a:ea typeface="PMingLiU" pitchFamily="18" charset="-120"/>
                <a:cs typeface="Arial" pitchFamily="34" charset="0"/>
              </a:rPr>
              <a:t>Je staat er niet alleen voor …</a:t>
            </a:r>
            <a:endParaRPr lang="nl-BE" dirty="0">
              <a:solidFill>
                <a:srgbClr val="0085C8"/>
              </a:solidFill>
              <a:effectLst/>
              <a:latin typeface="Arial" pitchFamily="34" charset="0"/>
              <a:cs typeface="Arial" pitchFamily="34" charset="0"/>
            </a:endParaRPr>
          </a:p>
        </p:txBody>
      </p:sp>
      <p:sp>
        <p:nvSpPr>
          <p:cNvPr id="386052" name="Rectangle 4"/>
          <p:cNvSpPr>
            <a:spLocks noChangeArrowheads="1"/>
          </p:cNvSpPr>
          <p:nvPr/>
        </p:nvSpPr>
        <p:spPr bwMode="auto">
          <a:xfrm>
            <a:off x="379160" y="1430942"/>
            <a:ext cx="8496300" cy="1417303"/>
          </a:xfrm>
          <a:prstGeom prst="rect">
            <a:avLst/>
          </a:prstGeom>
          <a:noFill/>
          <a:ln w="9525">
            <a:noFill/>
            <a:miter lim="800000"/>
            <a:headEnd/>
            <a:tailEnd/>
          </a:ln>
        </p:spPr>
        <p:txBody>
          <a:bodyPr/>
          <a:lstStyle/>
          <a:p>
            <a:pPr>
              <a:spcBef>
                <a:spcPct val="20000"/>
              </a:spcBef>
              <a:buClr>
                <a:schemeClr val="hlink"/>
              </a:buClr>
              <a:buFont typeface="Wingdings" pitchFamily="2" charset="2"/>
              <a:buNone/>
            </a:pPr>
            <a:r>
              <a:rPr lang="nl-BE" sz="2000" dirty="0">
                <a:ea typeface="PMingLiU" pitchFamily="18" charset="-120"/>
              </a:rPr>
              <a:t>Je kan beroep doen op leerkrachten, ouders, vrienden …</a:t>
            </a:r>
          </a:p>
          <a:p>
            <a:pPr>
              <a:spcBef>
                <a:spcPct val="20000"/>
              </a:spcBef>
              <a:buClr>
                <a:schemeClr val="hlink"/>
              </a:buClr>
              <a:buFont typeface="Wingdings" pitchFamily="2" charset="2"/>
              <a:buNone/>
            </a:pPr>
            <a:endParaRPr lang="nl-BE" sz="2000" dirty="0">
              <a:ea typeface="PMingLiU" pitchFamily="18" charset="-120"/>
            </a:endParaRPr>
          </a:p>
          <a:p>
            <a:pPr>
              <a:spcBef>
                <a:spcPct val="20000"/>
              </a:spcBef>
              <a:buClr>
                <a:schemeClr val="hlink"/>
              </a:buClr>
              <a:buFont typeface="Wingdings" pitchFamily="2" charset="2"/>
              <a:buNone/>
            </a:pPr>
            <a:r>
              <a:rPr lang="nl-BE" sz="2000" dirty="0">
                <a:ea typeface="PMingLiU" pitchFamily="18" charset="-120"/>
              </a:rPr>
              <a:t>Je kan terecht bij het CLB als je er zelf niet uitgeraakt</a:t>
            </a:r>
          </a:p>
          <a:p>
            <a:pPr>
              <a:spcBef>
                <a:spcPct val="20000"/>
              </a:spcBef>
              <a:buClr>
                <a:schemeClr val="hlink"/>
              </a:buClr>
              <a:buFont typeface="Wingdings" pitchFamily="2" charset="2"/>
              <a:buNone/>
            </a:pPr>
            <a:endParaRPr lang="nl-NL" sz="2000" dirty="0">
              <a:ea typeface="PMingLiU" pitchFamily="18" charset="-120"/>
            </a:endParaRPr>
          </a:p>
          <a:p>
            <a:endParaRPr lang="nl-BE" sz="2000" dirty="0">
              <a:ea typeface="PMingLiU" pitchFamily="18" charset="-120"/>
            </a:endParaRPr>
          </a:p>
        </p:txBody>
      </p:sp>
      <p:pic>
        <p:nvPicPr>
          <p:cNvPr id="6" name="Afbeelding 5">
            <a:extLst>
              <a:ext uri="{FF2B5EF4-FFF2-40B4-BE49-F238E27FC236}">
                <a16:creationId xmlns:a16="http://schemas.microsoft.com/office/drawing/2014/main" id="{CC90B581-68CE-4850-A73C-9EB9159F09A0}"/>
              </a:ext>
            </a:extLst>
          </p:cNvPr>
          <p:cNvPicPr/>
          <p:nvPr/>
        </p:nvPicPr>
        <p:blipFill rotWithShape="1">
          <a:blip r:embed="rId5" cstate="print">
            <a:extLst>
              <a:ext uri="{28A0092B-C50C-407E-A947-70E740481C1C}">
                <a14:useLocalDpi xmlns:a14="http://schemas.microsoft.com/office/drawing/2010/main" val="0"/>
              </a:ext>
            </a:extLst>
          </a:blip>
          <a:srcRect l="17667" r="22285" b="5530"/>
          <a:stretch/>
        </p:blipFill>
        <p:spPr bwMode="auto">
          <a:xfrm>
            <a:off x="5785744" y="2636912"/>
            <a:ext cx="3358256" cy="3972989"/>
          </a:xfrm>
          <a:prstGeom prst="rect">
            <a:avLst/>
          </a:prstGeom>
          <a:noFill/>
          <a:ln>
            <a:noFill/>
          </a:ln>
        </p:spPr>
      </p:pic>
      <p:pic>
        <p:nvPicPr>
          <p:cNvPr id="8" name="Afbeelding 7" descr="image.png"/>
          <p:cNvPicPr>
            <a:picLocks noChangeAspect="1"/>
          </p:cNvPicPr>
          <p:nvPr/>
        </p:nvPicPr>
        <p:blipFill>
          <a:blip r:embed="rId6" cstate="print"/>
          <a:stretch>
            <a:fillRect/>
          </a:stretch>
        </p:blipFill>
        <p:spPr>
          <a:xfrm>
            <a:off x="899592" y="3212976"/>
            <a:ext cx="2785492" cy="3249741"/>
          </a:xfrm>
          <a:prstGeom prst="rect">
            <a:avLst/>
          </a:prstGeom>
        </p:spPr>
      </p:pic>
      <p:pic>
        <p:nvPicPr>
          <p:cNvPr id="5" name="Audio 4">
            <a:hlinkClick r:id="" action="ppaction://media"/>
            <a:extLst>
              <a:ext uri="{FF2B5EF4-FFF2-40B4-BE49-F238E27FC236}">
                <a16:creationId xmlns:a16="http://schemas.microsoft.com/office/drawing/2014/main" id="{798500CF-6495-4879-BBA0-7E4AC9BF352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3523838"/>
      </p:ext>
    </p:extLst>
  </p:cSld>
  <p:clrMapOvr>
    <a:masterClrMapping/>
  </p:clrMapOvr>
  <p:transition spd="med" advTm="22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20200319_edmodo_blog_learning_heroes_1200x500_2x.png"/>
          <p:cNvPicPr>
            <a:picLocks noChangeAspect="1"/>
          </p:cNvPicPr>
          <p:nvPr/>
        </p:nvPicPr>
        <p:blipFill>
          <a:blip r:embed="rId5" cstate="print"/>
          <a:stretch>
            <a:fillRect/>
          </a:stretch>
        </p:blipFill>
        <p:spPr>
          <a:xfrm>
            <a:off x="0" y="1958181"/>
            <a:ext cx="9144000" cy="3810000"/>
          </a:xfrm>
          <a:prstGeom prst="rect">
            <a:avLst/>
          </a:prstGeom>
        </p:spPr>
      </p:pic>
      <p:sp>
        <p:nvSpPr>
          <p:cNvPr id="2" name="Titel 1">
            <a:extLst>
              <a:ext uri="{FF2B5EF4-FFF2-40B4-BE49-F238E27FC236}">
                <a16:creationId xmlns:a16="http://schemas.microsoft.com/office/drawing/2014/main" id="{385D175E-687E-41BF-A593-45558AC8C4B5}"/>
              </a:ext>
            </a:extLst>
          </p:cNvPr>
          <p:cNvSpPr>
            <a:spLocks noGrp="1"/>
          </p:cNvSpPr>
          <p:nvPr>
            <p:ph type="title"/>
          </p:nvPr>
        </p:nvSpPr>
        <p:spPr>
          <a:xfrm>
            <a:off x="457200" y="260648"/>
            <a:ext cx="8229600" cy="1143000"/>
          </a:xfrm>
        </p:spPr>
        <p:txBody>
          <a:bodyPr/>
          <a:lstStyle/>
          <a:p>
            <a:r>
              <a:rPr lang="nl-BE" dirty="0">
                <a:solidFill>
                  <a:srgbClr val="0070C0"/>
                </a:solidFill>
              </a:rPr>
              <a:t>Wat kan je doen als ouder?</a:t>
            </a:r>
          </a:p>
        </p:txBody>
      </p:sp>
      <p:pic>
        <p:nvPicPr>
          <p:cNvPr id="6" name="Audio 5">
            <a:hlinkClick r:id="" action="ppaction://media"/>
            <a:extLst>
              <a:ext uri="{FF2B5EF4-FFF2-40B4-BE49-F238E27FC236}">
                <a16:creationId xmlns:a16="http://schemas.microsoft.com/office/drawing/2014/main" id="{488DC7C5-15DA-4926-B527-4348CC0FCCC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119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Cirkel studiekeuze (zonder tekst).jpg"/>
          <p:cNvPicPr>
            <a:picLocks noChangeAspect="1"/>
          </p:cNvPicPr>
          <p:nvPr/>
        </p:nvPicPr>
        <p:blipFill>
          <a:blip r:embed="rId5" cstate="print"/>
          <a:stretch>
            <a:fillRect/>
          </a:stretch>
        </p:blipFill>
        <p:spPr>
          <a:xfrm>
            <a:off x="1057275" y="276225"/>
            <a:ext cx="7029450" cy="6305550"/>
          </a:xfrm>
          <a:prstGeom prst="rect">
            <a:avLst/>
          </a:prstGeom>
        </p:spPr>
      </p:pic>
      <p:sp>
        <p:nvSpPr>
          <p:cNvPr id="4" name="Tekstvak 3"/>
          <p:cNvSpPr txBox="1"/>
          <p:nvPr/>
        </p:nvSpPr>
        <p:spPr>
          <a:xfrm>
            <a:off x="0" y="2679303"/>
            <a:ext cx="9144000" cy="461665"/>
          </a:xfrm>
          <a:prstGeom prst="rect">
            <a:avLst/>
          </a:prstGeom>
          <a:noFill/>
        </p:spPr>
        <p:txBody>
          <a:bodyPr wrap="square" rtlCol="0">
            <a:spAutoFit/>
          </a:bodyPr>
          <a:lstStyle/>
          <a:p>
            <a:pPr algn="ctr"/>
            <a:r>
              <a:rPr lang="nl-BE" sz="2400" dirty="0"/>
              <a:t>STUDIEKEUZEPROCES</a:t>
            </a:r>
            <a:endParaRPr lang="nl-NL" dirty="0"/>
          </a:p>
        </p:txBody>
      </p:sp>
      <p:sp>
        <p:nvSpPr>
          <p:cNvPr id="5" name="Tekstvak 4"/>
          <p:cNvSpPr txBox="1"/>
          <p:nvPr/>
        </p:nvSpPr>
        <p:spPr>
          <a:xfrm>
            <a:off x="0" y="3284984"/>
            <a:ext cx="9144000" cy="430887"/>
          </a:xfrm>
          <a:prstGeom prst="rect">
            <a:avLst/>
          </a:prstGeom>
          <a:noFill/>
        </p:spPr>
        <p:txBody>
          <a:bodyPr wrap="square" rtlCol="0">
            <a:spAutoFit/>
          </a:bodyPr>
          <a:lstStyle/>
          <a:p>
            <a:pPr algn="ctr"/>
            <a:r>
              <a:rPr lang="nl-NL" sz="2200" b="1" dirty="0">
                <a:solidFill>
                  <a:srgbClr val="92D050"/>
                </a:solidFill>
              </a:rPr>
              <a:t>Steunen - Sturen - Inspireren - Motiveren</a:t>
            </a:r>
          </a:p>
        </p:txBody>
      </p:sp>
      <p:pic>
        <p:nvPicPr>
          <p:cNvPr id="16" name="Audio 15">
            <a:hlinkClick r:id="" action="ppaction://media"/>
            <a:extLst>
              <a:ext uri="{FF2B5EF4-FFF2-40B4-BE49-F238E27FC236}">
                <a16:creationId xmlns:a16="http://schemas.microsoft.com/office/drawing/2014/main" id="{71825AED-4439-414E-827E-9A8253D3369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256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Cirkel studiekeuze (hartje).jpg"/>
          <p:cNvPicPr>
            <a:picLocks noChangeAspect="1"/>
          </p:cNvPicPr>
          <p:nvPr/>
        </p:nvPicPr>
        <p:blipFill>
          <a:blip r:embed="rId5" cstate="print"/>
          <a:srcRect l="24346" r="26963" b="31342"/>
          <a:stretch>
            <a:fillRect/>
          </a:stretch>
        </p:blipFill>
        <p:spPr>
          <a:xfrm>
            <a:off x="3275856" y="2276872"/>
            <a:ext cx="2376264" cy="1944216"/>
          </a:xfrm>
          <a:prstGeom prst="rect">
            <a:avLst/>
          </a:prstGeom>
        </p:spPr>
      </p:pic>
      <p:sp>
        <p:nvSpPr>
          <p:cNvPr id="5" name="Titel 4"/>
          <p:cNvSpPr>
            <a:spLocks noGrp="1"/>
          </p:cNvSpPr>
          <p:nvPr>
            <p:ph type="title"/>
          </p:nvPr>
        </p:nvSpPr>
        <p:spPr/>
        <p:txBody>
          <a:bodyPr/>
          <a:lstStyle/>
          <a:p>
            <a:r>
              <a:rPr lang="nl-BE" dirty="0"/>
              <a:t>ORIËNTEREN</a:t>
            </a:r>
            <a:endParaRPr lang="nl-NL" dirty="0"/>
          </a:p>
        </p:txBody>
      </p:sp>
      <p:sp>
        <p:nvSpPr>
          <p:cNvPr id="7" name="Tekstvak 6"/>
          <p:cNvSpPr txBox="1"/>
          <p:nvPr/>
        </p:nvSpPr>
        <p:spPr>
          <a:xfrm>
            <a:off x="899592" y="4869160"/>
            <a:ext cx="2304256" cy="646331"/>
          </a:xfrm>
          <a:prstGeom prst="rect">
            <a:avLst/>
          </a:prstGeom>
          <a:noFill/>
        </p:spPr>
        <p:txBody>
          <a:bodyPr wrap="square" rtlCol="0">
            <a:spAutoFit/>
          </a:bodyPr>
          <a:lstStyle/>
          <a:p>
            <a:pPr algn="ctr"/>
            <a:r>
              <a:rPr lang="nl-BE" dirty="0"/>
              <a:t>Samen klaarmaken voor de keuze</a:t>
            </a:r>
            <a:endParaRPr lang="nl-NL" dirty="0"/>
          </a:p>
        </p:txBody>
      </p:sp>
      <p:sp>
        <p:nvSpPr>
          <p:cNvPr id="8" name="Tekstvak 7"/>
          <p:cNvSpPr txBox="1"/>
          <p:nvPr/>
        </p:nvSpPr>
        <p:spPr>
          <a:xfrm>
            <a:off x="6012160" y="4869160"/>
            <a:ext cx="2160240" cy="646331"/>
          </a:xfrm>
          <a:prstGeom prst="rect">
            <a:avLst/>
          </a:prstGeom>
          <a:noFill/>
        </p:spPr>
        <p:txBody>
          <a:bodyPr wrap="square" rtlCol="0">
            <a:spAutoFit/>
          </a:bodyPr>
          <a:lstStyle/>
          <a:p>
            <a:pPr algn="ctr"/>
            <a:r>
              <a:rPr lang="nl-BE" dirty="0"/>
              <a:t>Start al in het vijfde leerjaar</a:t>
            </a:r>
            <a:endParaRPr lang="nl-NL" dirty="0"/>
          </a:p>
        </p:txBody>
      </p:sp>
      <p:sp>
        <p:nvSpPr>
          <p:cNvPr id="9" name="Tekstvak 8"/>
          <p:cNvSpPr txBox="1"/>
          <p:nvPr/>
        </p:nvSpPr>
        <p:spPr>
          <a:xfrm>
            <a:off x="6372200" y="1988840"/>
            <a:ext cx="2304256" cy="369332"/>
          </a:xfrm>
          <a:prstGeom prst="rect">
            <a:avLst/>
          </a:prstGeom>
          <a:noFill/>
        </p:spPr>
        <p:txBody>
          <a:bodyPr wrap="square" rtlCol="0">
            <a:spAutoFit/>
          </a:bodyPr>
          <a:lstStyle/>
          <a:p>
            <a:pPr algn="ctr"/>
            <a:r>
              <a:rPr lang="nl-BE" dirty="0"/>
              <a:t>Met open blik</a:t>
            </a:r>
            <a:endParaRPr lang="nl-NL" dirty="0"/>
          </a:p>
        </p:txBody>
      </p:sp>
      <p:sp>
        <p:nvSpPr>
          <p:cNvPr id="10" name="Tekstvak 9"/>
          <p:cNvSpPr txBox="1"/>
          <p:nvPr/>
        </p:nvSpPr>
        <p:spPr>
          <a:xfrm>
            <a:off x="755576" y="1844824"/>
            <a:ext cx="2160240" cy="646331"/>
          </a:xfrm>
          <a:prstGeom prst="rect">
            <a:avLst/>
          </a:prstGeom>
          <a:noFill/>
        </p:spPr>
        <p:txBody>
          <a:bodyPr wrap="square" rtlCol="0">
            <a:spAutoFit/>
          </a:bodyPr>
          <a:lstStyle/>
          <a:p>
            <a:pPr algn="ctr"/>
            <a:r>
              <a:rPr lang="nl-BE" dirty="0"/>
              <a:t>Je weet dat de keuze er aan komt</a:t>
            </a:r>
            <a:endParaRPr lang="nl-NL" dirty="0"/>
          </a:p>
        </p:txBody>
      </p:sp>
      <p:pic>
        <p:nvPicPr>
          <p:cNvPr id="20" name="Audio 19">
            <a:hlinkClick r:id="" action="ppaction://media"/>
            <a:extLst>
              <a:ext uri="{FF2B5EF4-FFF2-40B4-BE49-F238E27FC236}">
                <a16:creationId xmlns:a16="http://schemas.microsoft.com/office/drawing/2014/main" id="{EFAF9611-E0A2-4007-8B43-E938A57B1B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316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irkel studiekeuze (spiegel).jpg"/>
          <p:cNvPicPr>
            <a:picLocks noChangeAspect="1"/>
          </p:cNvPicPr>
          <p:nvPr/>
        </p:nvPicPr>
        <p:blipFill>
          <a:blip r:embed="rId5" cstate="print"/>
          <a:srcRect l="37076" t="24531" r="15255" b="34583"/>
          <a:stretch>
            <a:fillRect/>
          </a:stretch>
        </p:blipFill>
        <p:spPr>
          <a:xfrm>
            <a:off x="3059832" y="2276872"/>
            <a:ext cx="2736304" cy="2533615"/>
          </a:xfrm>
          <a:prstGeom prst="rect">
            <a:avLst/>
          </a:prstGeom>
        </p:spPr>
      </p:pic>
      <p:sp>
        <p:nvSpPr>
          <p:cNvPr id="3" name="Titel 2"/>
          <p:cNvSpPr>
            <a:spLocks noGrp="1"/>
          </p:cNvSpPr>
          <p:nvPr>
            <p:ph type="title"/>
          </p:nvPr>
        </p:nvSpPr>
        <p:spPr/>
        <p:txBody>
          <a:bodyPr/>
          <a:lstStyle/>
          <a:p>
            <a:r>
              <a:rPr lang="nl-BE" dirty="0"/>
              <a:t>ZELFCONCEPTVERHELDERING</a:t>
            </a:r>
            <a:endParaRPr lang="nl-NL" dirty="0"/>
          </a:p>
        </p:txBody>
      </p:sp>
      <p:sp>
        <p:nvSpPr>
          <p:cNvPr id="5" name="Tekstvak 4"/>
          <p:cNvSpPr txBox="1"/>
          <p:nvPr/>
        </p:nvSpPr>
        <p:spPr>
          <a:xfrm>
            <a:off x="755576" y="2060848"/>
            <a:ext cx="1800200" cy="369332"/>
          </a:xfrm>
          <a:prstGeom prst="rect">
            <a:avLst/>
          </a:prstGeom>
          <a:noFill/>
        </p:spPr>
        <p:txBody>
          <a:bodyPr wrap="square" rtlCol="0">
            <a:spAutoFit/>
          </a:bodyPr>
          <a:lstStyle/>
          <a:p>
            <a:r>
              <a:rPr lang="nl-BE" dirty="0"/>
              <a:t>Wie ben ik?</a:t>
            </a:r>
            <a:endParaRPr lang="nl-NL" dirty="0"/>
          </a:p>
        </p:txBody>
      </p:sp>
      <p:sp>
        <p:nvSpPr>
          <p:cNvPr id="6" name="Tekstvak 5"/>
          <p:cNvSpPr txBox="1"/>
          <p:nvPr/>
        </p:nvSpPr>
        <p:spPr>
          <a:xfrm>
            <a:off x="971600" y="3284984"/>
            <a:ext cx="2088232" cy="646331"/>
          </a:xfrm>
          <a:prstGeom prst="rect">
            <a:avLst/>
          </a:prstGeom>
          <a:noFill/>
        </p:spPr>
        <p:txBody>
          <a:bodyPr wrap="square" rtlCol="0">
            <a:spAutoFit/>
          </a:bodyPr>
          <a:lstStyle/>
          <a:p>
            <a:pPr algn="ctr"/>
            <a:r>
              <a:rPr lang="nl-BE" dirty="0"/>
              <a:t>Wat kan ik (minder) goed?</a:t>
            </a:r>
            <a:endParaRPr lang="nl-NL" dirty="0"/>
          </a:p>
        </p:txBody>
      </p:sp>
      <p:sp>
        <p:nvSpPr>
          <p:cNvPr id="7" name="Tekstvak 6"/>
          <p:cNvSpPr txBox="1"/>
          <p:nvPr/>
        </p:nvSpPr>
        <p:spPr>
          <a:xfrm>
            <a:off x="1403648" y="5517232"/>
            <a:ext cx="2304256" cy="369332"/>
          </a:xfrm>
          <a:prstGeom prst="rect">
            <a:avLst/>
          </a:prstGeom>
          <a:noFill/>
        </p:spPr>
        <p:txBody>
          <a:bodyPr wrap="square" rtlCol="0">
            <a:spAutoFit/>
          </a:bodyPr>
          <a:lstStyle/>
          <a:p>
            <a:r>
              <a:rPr lang="nl-BE" dirty="0"/>
              <a:t>Wat doe ik graag?</a:t>
            </a:r>
            <a:endParaRPr lang="nl-NL" dirty="0"/>
          </a:p>
        </p:txBody>
      </p:sp>
      <p:sp>
        <p:nvSpPr>
          <p:cNvPr id="8" name="Tekstvak 7"/>
          <p:cNvSpPr txBox="1"/>
          <p:nvPr/>
        </p:nvSpPr>
        <p:spPr>
          <a:xfrm>
            <a:off x="683568" y="5949280"/>
            <a:ext cx="4176464" cy="369332"/>
          </a:xfrm>
          <a:prstGeom prst="rect">
            <a:avLst/>
          </a:prstGeom>
          <a:noFill/>
        </p:spPr>
        <p:txBody>
          <a:bodyPr wrap="square" rtlCol="0">
            <a:spAutoFit/>
          </a:bodyPr>
          <a:lstStyle/>
          <a:p>
            <a:r>
              <a:rPr lang="nl-BE" dirty="0"/>
              <a:t>Op school maar ook thuis, vrije tijd, …</a:t>
            </a:r>
            <a:endParaRPr lang="nl-NL" dirty="0"/>
          </a:p>
        </p:txBody>
      </p:sp>
      <p:sp>
        <p:nvSpPr>
          <p:cNvPr id="9" name="Tekstvak 8"/>
          <p:cNvSpPr txBox="1"/>
          <p:nvPr/>
        </p:nvSpPr>
        <p:spPr>
          <a:xfrm>
            <a:off x="5940152" y="1844824"/>
            <a:ext cx="2520280" cy="646331"/>
          </a:xfrm>
          <a:prstGeom prst="rect">
            <a:avLst/>
          </a:prstGeom>
          <a:noFill/>
        </p:spPr>
        <p:txBody>
          <a:bodyPr wrap="square" rtlCol="0">
            <a:spAutoFit/>
          </a:bodyPr>
          <a:lstStyle/>
          <a:p>
            <a:pPr algn="ctr"/>
            <a:r>
              <a:rPr lang="nl-BE" dirty="0"/>
              <a:t>Gesprek aangaan met je kind</a:t>
            </a:r>
            <a:endParaRPr lang="nl-NL" dirty="0"/>
          </a:p>
        </p:txBody>
      </p:sp>
      <p:sp>
        <p:nvSpPr>
          <p:cNvPr id="10" name="Tekstvak 9"/>
          <p:cNvSpPr txBox="1"/>
          <p:nvPr/>
        </p:nvSpPr>
        <p:spPr>
          <a:xfrm>
            <a:off x="6228184" y="3429000"/>
            <a:ext cx="2304256" cy="369332"/>
          </a:xfrm>
          <a:prstGeom prst="rect">
            <a:avLst/>
          </a:prstGeom>
          <a:noFill/>
        </p:spPr>
        <p:txBody>
          <a:bodyPr wrap="square" rtlCol="0">
            <a:spAutoFit/>
          </a:bodyPr>
          <a:lstStyle/>
          <a:p>
            <a:r>
              <a:rPr lang="nl-BE" dirty="0"/>
              <a:t>Anderen bevragen</a:t>
            </a:r>
            <a:endParaRPr lang="nl-NL" dirty="0"/>
          </a:p>
        </p:txBody>
      </p:sp>
      <p:sp>
        <p:nvSpPr>
          <p:cNvPr id="11" name="Tekstvak 10"/>
          <p:cNvSpPr txBox="1"/>
          <p:nvPr/>
        </p:nvSpPr>
        <p:spPr>
          <a:xfrm>
            <a:off x="5796136" y="5157192"/>
            <a:ext cx="2736304" cy="923330"/>
          </a:xfrm>
          <a:prstGeom prst="rect">
            <a:avLst/>
          </a:prstGeom>
          <a:noFill/>
        </p:spPr>
        <p:txBody>
          <a:bodyPr wrap="square" rtlCol="0">
            <a:spAutoFit/>
          </a:bodyPr>
          <a:lstStyle/>
          <a:p>
            <a:pPr algn="ctr"/>
            <a:r>
              <a:rPr lang="nl-BE" dirty="0"/>
              <a:t>Vanuit verschillende perspectieven info verzamelen over je kind</a:t>
            </a:r>
            <a:endParaRPr lang="nl-NL" dirty="0"/>
          </a:p>
        </p:txBody>
      </p:sp>
      <p:sp>
        <p:nvSpPr>
          <p:cNvPr id="12" name="Tekstvak 11"/>
          <p:cNvSpPr txBox="1"/>
          <p:nvPr/>
        </p:nvSpPr>
        <p:spPr>
          <a:xfrm>
            <a:off x="539552" y="4437112"/>
            <a:ext cx="1656184" cy="369332"/>
          </a:xfrm>
          <a:prstGeom prst="rect">
            <a:avLst/>
          </a:prstGeom>
          <a:noFill/>
        </p:spPr>
        <p:txBody>
          <a:bodyPr wrap="square" rtlCol="0">
            <a:spAutoFit/>
          </a:bodyPr>
          <a:lstStyle/>
          <a:p>
            <a:r>
              <a:rPr lang="nl-BE" dirty="0"/>
              <a:t>Wat wil ik?</a:t>
            </a:r>
            <a:endParaRPr lang="nl-NL" dirty="0"/>
          </a:p>
        </p:txBody>
      </p:sp>
      <p:pic>
        <p:nvPicPr>
          <p:cNvPr id="23" name="Audio 22">
            <a:hlinkClick r:id="" action="ppaction://media"/>
            <a:extLst>
              <a:ext uri="{FF2B5EF4-FFF2-40B4-BE49-F238E27FC236}">
                <a16:creationId xmlns:a16="http://schemas.microsoft.com/office/drawing/2014/main" id="{4056C9EA-9E06-435F-9689-853D0F70A9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463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irkel studiekeuze (verrekijker).jpg"/>
          <p:cNvPicPr>
            <a:picLocks noChangeAspect="1"/>
          </p:cNvPicPr>
          <p:nvPr/>
        </p:nvPicPr>
        <p:blipFill>
          <a:blip r:embed="rId5" cstate="print"/>
          <a:srcRect l="29146" t="30556" r="29613" b="31944"/>
          <a:stretch>
            <a:fillRect/>
          </a:stretch>
        </p:blipFill>
        <p:spPr>
          <a:xfrm>
            <a:off x="3275856" y="2204864"/>
            <a:ext cx="2520280" cy="2346468"/>
          </a:xfrm>
          <a:prstGeom prst="rect">
            <a:avLst/>
          </a:prstGeom>
        </p:spPr>
      </p:pic>
      <p:sp>
        <p:nvSpPr>
          <p:cNvPr id="3" name="Titel 2"/>
          <p:cNvSpPr>
            <a:spLocks noGrp="1"/>
          </p:cNvSpPr>
          <p:nvPr>
            <p:ph type="title"/>
          </p:nvPr>
        </p:nvSpPr>
        <p:spPr/>
        <p:txBody>
          <a:bodyPr/>
          <a:lstStyle/>
          <a:p>
            <a:r>
              <a:rPr lang="nl-BE" dirty="0"/>
              <a:t>EXPLOREREN IN DE BREEDTE</a:t>
            </a:r>
            <a:endParaRPr lang="nl-NL" dirty="0"/>
          </a:p>
        </p:txBody>
      </p:sp>
      <p:sp>
        <p:nvSpPr>
          <p:cNvPr id="5" name="Tekstvak 4"/>
          <p:cNvSpPr txBox="1"/>
          <p:nvPr/>
        </p:nvSpPr>
        <p:spPr>
          <a:xfrm>
            <a:off x="1259632" y="1844824"/>
            <a:ext cx="2664296" cy="369332"/>
          </a:xfrm>
          <a:prstGeom prst="rect">
            <a:avLst/>
          </a:prstGeom>
          <a:noFill/>
        </p:spPr>
        <p:txBody>
          <a:bodyPr wrap="square" rtlCol="0">
            <a:spAutoFit/>
          </a:bodyPr>
          <a:lstStyle/>
          <a:p>
            <a:r>
              <a:rPr lang="nl-BE" dirty="0"/>
              <a:t>Naar Infoavond komen</a:t>
            </a:r>
            <a:endParaRPr lang="nl-NL" dirty="0"/>
          </a:p>
        </p:txBody>
      </p:sp>
      <p:sp>
        <p:nvSpPr>
          <p:cNvPr id="6" name="Tekstvak 5"/>
          <p:cNvSpPr txBox="1"/>
          <p:nvPr/>
        </p:nvSpPr>
        <p:spPr>
          <a:xfrm>
            <a:off x="683568" y="3212976"/>
            <a:ext cx="2376264" cy="646331"/>
          </a:xfrm>
          <a:prstGeom prst="rect">
            <a:avLst/>
          </a:prstGeom>
          <a:noFill/>
        </p:spPr>
        <p:txBody>
          <a:bodyPr wrap="square" rtlCol="0">
            <a:spAutoFit/>
          </a:bodyPr>
          <a:lstStyle/>
          <a:p>
            <a:pPr algn="ctr"/>
            <a:r>
              <a:rPr lang="nl-BE" dirty="0"/>
              <a:t>Kijken op Onderwijskiezer</a:t>
            </a:r>
            <a:endParaRPr lang="nl-NL" dirty="0"/>
          </a:p>
        </p:txBody>
      </p:sp>
      <p:sp>
        <p:nvSpPr>
          <p:cNvPr id="7" name="Tekstvak 6"/>
          <p:cNvSpPr txBox="1"/>
          <p:nvPr/>
        </p:nvSpPr>
        <p:spPr>
          <a:xfrm>
            <a:off x="467544" y="4941168"/>
            <a:ext cx="3024336" cy="369332"/>
          </a:xfrm>
          <a:prstGeom prst="rect">
            <a:avLst/>
          </a:prstGeom>
          <a:noFill/>
        </p:spPr>
        <p:txBody>
          <a:bodyPr wrap="square" rtlCol="0">
            <a:spAutoFit/>
          </a:bodyPr>
          <a:lstStyle/>
          <a:p>
            <a:r>
              <a:rPr lang="nl-BE" dirty="0"/>
              <a:t>Naar scholenbeurs gaan </a:t>
            </a:r>
            <a:endParaRPr lang="nl-NL" dirty="0"/>
          </a:p>
        </p:txBody>
      </p:sp>
      <p:sp>
        <p:nvSpPr>
          <p:cNvPr id="8" name="Tekstvak 7"/>
          <p:cNvSpPr txBox="1"/>
          <p:nvPr/>
        </p:nvSpPr>
        <p:spPr>
          <a:xfrm>
            <a:off x="6012160" y="1844824"/>
            <a:ext cx="2448272" cy="646331"/>
          </a:xfrm>
          <a:prstGeom prst="rect">
            <a:avLst/>
          </a:prstGeom>
          <a:noFill/>
        </p:spPr>
        <p:txBody>
          <a:bodyPr wrap="square" rtlCol="0">
            <a:spAutoFit/>
          </a:bodyPr>
          <a:lstStyle/>
          <a:p>
            <a:pPr algn="ctr"/>
            <a:r>
              <a:rPr lang="nl-BE" dirty="0"/>
              <a:t>Naar Beroepenhuis gaan</a:t>
            </a:r>
            <a:endParaRPr lang="nl-NL" dirty="0"/>
          </a:p>
        </p:txBody>
      </p:sp>
      <p:sp>
        <p:nvSpPr>
          <p:cNvPr id="9" name="Tekstvak 8"/>
          <p:cNvSpPr txBox="1"/>
          <p:nvPr/>
        </p:nvSpPr>
        <p:spPr>
          <a:xfrm>
            <a:off x="6156176" y="3645024"/>
            <a:ext cx="2448272" cy="369332"/>
          </a:xfrm>
          <a:prstGeom prst="rect">
            <a:avLst/>
          </a:prstGeom>
          <a:noFill/>
        </p:spPr>
        <p:txBody>
          <a:bodyPr wrap="square" rtlCol="0">
            <a:spAutoFit/>
          </a:bodyPr>
          <a:lstStyle/>
          <a:p>
            <a:r>
              <a:rPr lang="nl-BE" dirty="0"/>
              <a:t>Zonder vooroordelen</a:t>
            </a:r>
            <a:endParaRPr lang="nl-NL" dirty="0"/>
          </a:p>
        </p:txBody>
      </p:sp>
      <p:sp>
        <p:nvSpPr>
          <p:cNvPr id="10" name="Tekstvak 9"/>
          <p:cNvSpPr txBox="1"/>
          <p:nvPr/>
        </p:nvSpPr>
        <p:spPr>
          <a:xfrm>
            <a:off x="5436096" y="4653136"/>
            <a:ext cx="3168352" cy="646331"/>
          </a:xfrm>
          <a:prstGeom prst="rect">
            <a:avLst/>
          </a:prstGeom>
          <a:noFill/>
        </p:spPr>
        <p:txBody>
          <a:bodyPr wrap="square" rtlCol="0">
            <a:spAutoFit/>
          </a:bodyPr>
          <a:lstStyle/>
          <a:p>
            <a:r>
              <a:rPr lang="nl-BE" dirty="0"/>
              <a:t>Scholen gaan bezoeken </a:t>
            </a:r>
          </a:p>
          <a:p>
            <a:pPr algn="ctr"/>
            <a:r>
              <a:rPr lang="nl-BE" dirty="0"/>
              <a:t>(al in vijfde leerjaar)</a:t>
            </a:r>
            <a:endParaRPr lang="nl-NL" dirty="0"/>
          </a:p>
        </p:txBody>
      </p:sp>
      <p:sp>
        <p:nvSpPr>
          <p:cNvPr id="11" name="Tekstvak 10"/>
          <p:cNvSpPr txBox="1"/>
          <p:nvPr/>
        </p:nvSpPr>
        <p:spPr>
          <a:xfrm>
            <a:off x="467544" y="6021288"/>
            <a:ext cx="8352928" cy="369332"/>
          </a:xfrm>
          <a:prstGeom prst="rect">
            <a:avLst/>
          </a:prstGeom>
          <a:noFill/>
        </p:spPr>
        <p:txBody>
          <a:bodyPr wrap="square" rtlCol="0">
            <a:spAutoFit/>
          </a:bodyPr>
          <a:lstStyle/>
          <a:p>
            <a:pPr algn="ctr"/>
            <a:r>
              <a:rPr lang="nl-BE" dirty="0"/>
              <a:t>Niet in hun plaats oplossen, samen op ontdekkingstocht gaan</a:t>
            </a:r>
            <a:endParaRPr lang="nl-NL" dirty="0"/>
          </a:p>
        </p:txBody>
      </p:sp>
      <p:pic>
        <p:nvPicPr>
          <p:cNvPr id="34" name="Audio 33">
            <a:hlinkClick r:id="" action="ppaction://media"/>
            <a:extLst>
              <a:ext uri="{FF2B5EF4-FFF2-40B4-BE49-F238E27FC236}">
                <a16:creationId xmlns:a16="http://schemas.microsoft.com/office/drawing/2014/main" id="{BBE05C24-A2F7-4401-BB2C-FF87A55848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605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irkel studiekeuze (vergrootglas).jpg"/>
          <p:cNvPicPr>
            <a:picLocks noChangeAspect="1"/>
          </p:cNvPicPr>
          <p:nvPr/>
        </p:nvPicPr>
        <p:blipFill>
          <a:blip r:embed="rId5" cstate="print"/>
          <a:srcRect l="32221" t="49595" r="36709"/>
          <a:stretch>
            <a:fillRect/>
          </a:stretch>
        </p:blipFill>
        <p:spPr>
          <a:xfrm>
            <a:off x="3491880" y="2276872"/>
            <a:ext cx="1944216" cy="1756395"/>
          </a:xfrm>
          <a:prstGeom prst="rect">
            <a:avLst/>
          </a:prstGeom>
        </p:spPr>
      </p:pic>
      <p:sp>
        <p:nvSpPr>
          <p:cNvPr id="3" name="Titel 2"/>
          <p:cNvSpPr>
            <a:spLocks noGrp="1"/>
          </p:cNvSpPr>
          <p:nvPr>
            <p:ph type="title"/>
          </p:nvPr>
        </p:nvSpPr>
        <p:spPr/>
        <p:txBody>
          <a:bodyPr/>
          <a:lstStyle/>
          <a:p>
            <a:r>
              <a:rPr lang="nl-BE" dirty="0"/>
              <a:t>EXPLOREREN IN DE DIEPTE</a:t>
            </a:r>
            <a:endParaRPr lang="nl-NL" dirty="0"/>
          </a:p>
        </p:txBody>
      </p:sp>
      <p:sp>
        <p:nvSpPr>
          <p:cNvPr id="5" name="Tekstvak 4"/>
          <p:cNvSpPr txBox="1"/>
          <p:nvPr/>
        </p:nvSpPr>
        <p:spPr>
          <a:xfrm>
            <a:off x="539552" y="1844824"/>
            <a:ext cx="3096344" cy="369332"/>
          </a:xfrm>
          <a:prstGeom prst="rect">
            <a:avLst/>
          </a:prstGeom>
          <a:noFill/>
        </p:spPr>
        <p:txBody>
          <a:bodyPr wrap="square" rtlCol="0">
            <a:spAutoFit/>
          </a:bodyPr>
          <a:lstStyle/>
          <a:p>
            <a:pPr algn="ctr"/>
            <a:r>
              <a:rPr lang="nl-BE" dirty="0"/>
              <a:t>Paar scholen herbezoeken</a:t>
            </a:r>
            <a:endParaRPr lang="nl-NL" dirty="0"/>
          </a:p>
        </p:txBody>
      </p:sp>
      <p:sp>
        <p:nvSpPr>
          <p:cNvPr id="6" name="Tekstvak 5"/>
          <p:cNvSpPr txBox="1"/>
          <p:nvPr/>
        </p:nvSpPr>
        <p:spPr>
          <a:xfrm>
            <a:off x="611560" y="3212976"/>
            <a:ext cx="2592288" cy="369332"/>
          </a:xfrm>
          <a:prstGeom prst="rect">
            <a:avLst/>
          </a:prstGeom>
          <a:noFill/>
        </p:spPr>
        <p:txBody>
          <a:bodyPr wrap="square" rtlCol="0">
            <a:spAutoFit/>
          </a:bodyPr>
          <a:lstStyle/>
          <a:p>
            <a:r>
              <a:rPr lang="nl-BE" dirty="0"/>
              <a:t>Lessenrooster bekijken</a:t>
            </a:r>
            <a:endParaRPr lang="nl-NL" dirty="0"/>
          </a:p>
        </p:txBody>
      </p:sp>
      <p:sp>
        <p:nvSpPr>
          <p:cNvPr id="7" name="Tekstvak 6"/>
          <p:cNvSpPr txBox="1"/>
          <p:nvPr/>
        </p:nvSpPr>
        <p:spPr>
          <a:xfrm>
            <a:off x="755576" y="4293096"/>
            <a:ext cx="3024336" cy="369332"/>
          </a:xfrm>
          <a:prstGeom prst="rect">
            <a:avLst/>
          </a:prstGeom>
          <a:noFill/>
        </p:spPr>
        <p:txBody>
          <a:bodyPr wrap="square" rtlCol="0">
            <a:spAutoFit/>
          </a:bodyPr>
          <a:lstStyle/>
          <a:p>
            <a:r>
              <a:rPr lang="nl-BE" dirty="0"/>
              <a:t>Schoolreglement lezen</a:t>
            </a:r>
            <a:endParaRPr lang="nl-NL" dirty="0"/>
          </a:p>
        </p:txBody>
      </p:sp>
      <p:sp>
        <p:nvSpPr>
          <p:cNvPr id="8" name="Tekstvak 7"/>
          <p:cNvSpPr txBox="1"/>
          <p:nvPr/>
        </p:nvSpPr>
        <p:spPr>
          <a:xfrm>
            <a:off x="5652120" y="2060848"/>
            <a:ext cx="3024336" cy="369332"/>
          </a:xfrm>
          <a:prstGeom prst="rect">
            <a:avLst/>
          </a:prstGeom>
          <a:noFill/>
        </p:spPr>
        <p:txBody>
          <a:bodyPr wrap="square" rtlCol="0">
            <a:spAutoFit/>
          </a:bodyPr>
          <a:lstStyle/>
          <a:p>
            <a:r>
              <a:rPr lang="nl-BE" dirty="0"/>
              <a:t>Hoe verloopt de inschrijving</a:t>
            </a:r>
            <a:endParaRPr lang="nl-NL" dirty="0"/>
          </a:p>
        </p:txBody>
      </p:sp>
      <p:sp>
        <p:nvSpPr>
          <p:cNvPr id="9" name="Tekstvak 8"/>
          <p:cNvSpPr txBox="1"/>
          <p:nvPr/>
        </p:nvSpPr>
        <p:spPr>
          <a:xfrm>
            <a:off x="5868144" y="3356992"/>
            <a:ext cx="2664296" cy="646331"/>
          </a:xfrm>
          <a:prstGeom prst="rect">
            <a:avLst/>
          </a:prstGeom>
          <a:noFill/>
        </p:spPr>
        <p:txBody>
          <a:bodyPr wrap="square" rtlCol="0">
            <a:spAutoFit/>
          </a:bodyPr>
          <a:lstStyle/>
          <a:p>
            <a:pPr algn="ctr"/>
            <a:r>
              <a:rPr lang="nl-BE" dirty="0"/>
              <a:t>Traject naar school bekijken</a:t>
            </a:r>
            <a:endParaRPr lang="nl-NL" dirty="0"/>
          </a:p>
        </p:txBody>
      </p:sp>
      <p:sp>
        <p:nvSpPr>
          <p:cNvPr id="10" name="Tekstvak 9"/>
          <p:cNvSpPr txBox="1"/>
          <p:nvPr/>
        </p:nvSpPr>
        <p:spPr>
          <a:xfrm>
            <a:off x="5508104" y="4581128"/>
            <a:ext cx="3024336" cy="646331"/>
          </a:xfrm>
          <a:prstGeom prst="rect">
            <a:avLst/>
          </a:prstGeom>
          <a:noFill/>
        </p:spPr>
        <p:txBody>
          <a:bodyPr wrap="square" rtlCol="0">
            <a:spAutoFit/>
          </a:bodyPr>
          <a:lstStyle/>
          <a:p>
            <a:pPr algn="ctr"/>
            <a:r>
              <a:rPr lang="nl-BE" dirty="0"/>
              <a:t>Checklist schoolkeuze gebruiken</a:t>
            </a:r>
            <a:endParaRPr lang="nl-NL" dirty="0"/>
          </a:p>
        </p:txBody>
      </p:sp>
      <p:sp>
        <p:nvSpPr>
          <p:cNvPr id="11" name="Tekstvak 10"/>
          <p:cNvSpPr txBox="1"/>
          <p:nvPr/>
        </p:nvSpPr>
        <p:spPr>
          <a:xfrm>
            <a:off x="1187624" y="6021288"/>
            <a:ext cx="7056784" cy="369332"/>
          </a:xfrm>
          <a:prstGeom prst="rect">
            <a:avLst/>
          </a:prstGeom>
          <a:noFill/>
        </p:spPr>
        <p:txBody>
          <a:bodyPr wrap="square" rtlCol="0">
            <a:spAutoFit/>
          </a:bodyPr>
          <a:lstStyle/>
          <a:p>
            <a:r>
              <a:rPr lang="nl-BE" dirty="0"/>
              <a:t>Andere ouders, leerlingen bevragen die daar naar school gaan</a:t>
            </a:r>
            <a:endParaRPr lang="nl-NL" dirty="0"/>
          </a:p>
        </p:txBody>
      </p:sp>
      <p:sp>
        <p:nvSpPr>
          <p:cNvPr id="12" name="Tekstvak 11"/>
          <p:cNvSpPr txBox="1"/>
          <p:nvPr/>
        </p:nvSpPr>
        <p:spPr>
          <a:xfrm>
            <a:off x="1691680" y="5157192"/>
            <a:ext cx="4032448" cy="369332"/>
          </a:xfrm>
          <a:prstGeom prst="rect">
            <a:avLst/>
          </a:prstGeom>
          <a:noFill/>
        </p:spPr>
        <p:txBody>
          <a:bodyPr wrap="square" rtlCol="0">
            <a:spAutoFit/>
          </a:bodyPr>
          <a:lstStyle/>
          <a:p>
            <a:r>
              <a:rPr lang="nl-BE" dirty="0"/>
              <a:t>Wat met bepaalde onderwijsnoden?</a:t>
            </a:r>
            <a:endParaRPr lang="nl-NL" dirty="0"/>
          </a:p>
        </p:txBody>
      </p:sp>
      <p:pic>
        <p:nvPicPr>
          <p:cNvPr id="52" name="Audio 51">
            <a:hlinkClick r:id="" action="ppaction://media"/>
            <a:extLst>
              <a:ext uri="{FF2B5EF4-FFF2-40B4-BE49-F238E27FC236}">
                <a16:creationId xmlns:a16="http://schemas.microsoft.com/office/drawing/2014/main" id="{4683DB20-9787-4172-82B9-87C1B4A734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591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STUDIEKEUZE-NABIJHEID</a:t>
            </a:r>
            <a:endParaRPr lang="nl-NL" dirty="0"/>
          </a:p>
        </p:txBody>
      </p:sp>
      <p:pic>
        <p:nvPicPr>
          <p:cNvPr id="4" name="Tijdelijke aanduiding voor inhoud 3" descr="Cirkel studiekeuze (wegwijzer).jpg"/>
          <p:cNvPicPr>
            <a:picLocks noGrp="1" noChangeAspect="1"/>
          </p:cNvPicPr>
          <p:nvPr>
            <p:ph idx="1"/>
          </p:nvPr>
        </p:nvPicPr>
        <p:blipFill>
          <a:blip r:embed="rId5" cstate="print"/>
          <a:srcRect l="16770" t="24809" r="20923" b="42540"/>
          <a:stretch>
            <a:fillRect/>
          </a:stretch>
        </p:blipFill>
        <p:spPr>
          <a:xfrm>
            <a:off x="2699792" y="2060848"/>
            <a:ext cx="3600400" cy="3120347"/>
          </a:xfrm>
        </p:spPr>
      </p:pic>
      <p:sp>
        <p:nvSpPr>
          <p:cNvPr id="5" name="Tekstvak 4"/>
          <p:cNvSpPr txBox="1"/>
          <p:nvPr/>
        </p:nvSpPr>
        <p:spPr>
          <a:xfrm>
            <a:off x="611560" y="1700808"/>
            <a:ext cx="3096344" cy="369332"/>
          </a:xfrm>
          <a:prstGeom prst="rect">
            <a:avLst/>
          </a:prstGeom>
          <a:noFill/>
        </p:spPr>
        <p:txBody>
          <a:bodyPr wrap="square" rtlCol="0">
            <a:spAutoFit/>
          </a:bodyPr>
          <a:lstStyle/>
          <a:p>
            <a:r>
              <a:rPr lang="nl-BE" dirty="0"/>
              <a:t>Alles op een rijtje zetten</a:t>
            </a:r>
            <a:endParaRPr lang="nl-NL" dirty="0"/>
          </a:p>
        </p:txBody>
      </p:sp>
      <p:sp>
        <p:nvSpPr>
          <p:cNvPr id="6" name="Tekstvak 5"/>
          <p:cNvSpPr txBox="1"/>
          <p:nvPr/>
        </p:nvSpPr>
        <p:spPr>
          <a:xfrm>
            <a:off x="611560" y="3429000"/>
            <a:ext cx="2160240" cy="646331"/>
          </a:xfrm>
          <a:prstGeom prst="rect">
            <a:avLst/>
          </a:prstGeom>
          <a:noFill/>
        </p:spPr>
        <p:txBody>
          <a:bodyPr wrap="square" rtlCol="0">
            <a:spAutoFit/>
          </a:bodyPr>
          <a:lstStyle/>
          <a:p>
            <a:pPr algn="ctr"/>
            <a:r>
              <a:rPr lang="nl-BE" dirty="0"/>
              <a:t>Kind mee laten kiezen</a:t>
            </a:r>
            <a:endParaRPr lang="nl-NL" dirty="0"/>
          </a:p>
        </p:txBody>
      </p:sp>
      <p:sp>
        <p:nvSpPr>
          <p:cNvPr id="7" name="Tekstvak 6"/>
          <p:cNvSpPr txBox="1"/>
          <p:nvPr/>
        </p:nvSpPr>
        <p:spPr>
          <a:xfrm>
            <a:off x="827584" y="5373216"/>
            <a:ext cx="3816424" cy="369332"/>
          </a:xfrm>
          <a:prstGeom prst="rect">
            <a:avLst/>
          </a:prstGeom>
          <a:noFill/>
        </p:spPr>
        <p:txBody>
          <a:bodyPr wrap="square" rtlCol="0">
            <a:spAutoFit/>
          </a:bodyPr>
          <a:lstStyle/>
          <a:p>
            <a:r>
              <a:rPr lang="nl-BE" dirty="0"/>
              <a:t>Niet te veel sturen, wel info geven</a:t>
            </a:r>
            <a:endParaRPr lang="nl-NL" dirty="0"/>
          </a:p>
        </p:txBody>
      </p:sp>
      <p:sp>
        <p:nvSpPr>
          <p:cNvPr id="8" name="Tekstvak 7"/>
          <p:cNvSpPr txBox="1"/>
          <p:nvPr/>
        </p:nvSpPr>
        <p:spPr>
          <a:xfrm>
            <a:off x="5220072" y="1772816"/>
            <a:ext cx="3168352" cy="646331"/>
          </a:xfrm>
          <a:prstGeom prst="rect">
            <a:avLst/>
          </a:prstGeom>
          <a:noFill/>
        </p:spPr>
        <p:txBody>
          <a:bodyPr wrap="square" rtlCol="0">
            <a:spAutoFit/>
          </a:bodyPr>
          <a:lstStyle/>
          <a:p>
            <a:pPr algn="ctr"/>
            <a:r>
              <a:rPr lang="nl-BE" dirty="0"/>
              <a:t>Kiezen voor jouw kind, niet vergelijken met anderen</a:t>
            </a:r>
            <a:endParaRPr lang="nl-NL" dirty="0"/>
          </a:p>
        </p:txBody>
      </p:sp>
      <p:sp>
        <p:nvSpPr>
          <p:cNvPr id="9" name="Tekstvak 8"/>
          <p:cNvSpPr txBox="1"/>
          <p:nvPr/>
        </p:nvSpPr>
        <p:spPr>
          <a:xfrm>
            <a:off x="6372200" y="4499828"/>
            <a:ext cx="1800200" cy="369332"/>
          </a:xfrm>
          <a:prstGeom prst="rect">
            <a:avLst/>
          </a:prstGeom>
          <a:noFill/>
        </p:spPr>
        <p:txBody>
          <a:bodyPr wrap="square" rtlCol="0">
            <a:spAutoFit/>
          </a:bodyPr>
          <a:lstStyle/>
          <a:p>
            <a:r>
              <a:rPr lang="nl-BE" dirty="0"/>
              <a:t>Geruststellen</a:t>
            </a:r>
            <a:endParaRPr lang="nl-NL" dirty="0"/>
          </a:p>
        </p:txBody>
      </p:sp>
      <p:sp>
        <p:nvSpPr>
          <p:cNvPr id="10" name="Tekstvak 9"/>
          <p:cNvSpPr txBox="1"/>
          <p:nvPr/>
        </p:nvSpPr>
        <p:spPr>
          <a:xfrm>
            <a:off x="5220072" y="5445224"/>
            <a:ext cx="2664296" cy="369332"/>
          </a:xfrm>
          <a:prstGeom prst="rect">
            <a:avLst/>
          </a:prstGeom>
          <a:noFill/>
        </p:spPr>
        <p:txBody>
          <a:bodyPr wrap="square" rtlCol="0">
            <a:spAutoFit/>
          </a:bodyPr>
          <a:lstStyle/>
          <a:p>
            <a:r>
              <a:rPr lang="nl-BE" dirty="0"/>
              <a:t>Hoe kies jij als ouder?</a:t>
            </a:r>
            <a:endParaRPr lang="nl-NL" dirty="0"/>
          </a:p>
        </p:txBody>
      </p:sp>
      <p:sp>
        <p:nvSpPr>
          <p:cNvPr id="11" name="Tekstvak 10"/>
          <p:cNvSpPr txBox="1"/>
          <p:nvPr/>
        </p:nvSpPr>
        <p:spPr>
          <a:xfrm>
            <a:off x="5868144" y="3140968"/>
            <a:ext cx="2592288" cy="646331"/>
          </a:xfrm>
          <a:prstGeom prst="rect">
            <a:avLst/>
          </a:prstGeom>
          <a:noFill/>
        </p:spPr>
        <p:txBody>
          <a:bodyPr wrap="square" rtlCol="0">
            <a:spAutoFit/>
          </a:bodyPr>
          <a:lstStyle/>
          <a:p>
            <a:pPr algn="ctr"/>
            <a:r>
              <a:rPr lang="nl-BE" dirty="0"/>
              <a:t>Start inschrijvingsprocedure</a:t>
            </a:r>
            <a:endParaRPr lang="nl-NL" dirty="0"/>
          </a:p>
        </p:txBody>
      </p:sp>
      <p:pic>
        <p:nvPicPr>
          <p:cNvPr id="20" name="Audio 19">
            <a:hlinkClick r:id="" action="ppaction://media"/>
            <a:extLst>
              <a:ext uri="{FF2B5EF4-FFF2-40B4-BE49-F238E27FC236}">
                <a16:creationId xmlns:a16="http://schemas.microsoft.com/office/drawing/2014/main" id="{9D2E9EE2-AF44-40ED-8F6A-889AE87086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453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irkel studiekeuze (anker).jpg"/>
          <p:cNvPicPr>
            <a:picLocks noChangeAspect="1"/>
          </p:cNvPicPr>
          <p:nvPr/>
        </p:nvPicPr>
        <p:blipFill>
          <a:blip r:embed="rId5" cstate="print"/>
          <a:srcRect l="25036" t="42824" r="36019" b="34504"/>
          <a:stretch>
            <a:fillRect/>
          </a:stretch>
        </p:blipFill>
        <p:spPr>
          <a:xfrm>
            <a:off x="3491880" y="2359167"/>
            <a:ext cx="2304256" cy="2221961"/>
          </a:xfrm>
          <a:prstGeom prst="rect">
            <a:avLst/>
          </a:prstGeom>
        </p:spPr>
      </p:pic>
      <p:sp>
        <p:nvSpPr>
          <p:cNvPr id="3" name="Titel 2"/>
          <p:cNvSpPr>
            <a:spLocks noGrp="1"/>
          </p:cNvSpPr>
          <p:nvPr>
            <p:ph type="title"/>
          </p:nvPr>
        </p:nvSpPr>
        <p:spPr/>
        <p:txBody>
          <a:bodyPr/>
          <a:lstStyle/>
          <a:p>
            <a:r>
              <a:rPr lang="nl-BE" dirty="0"/>
              <a:t>BINDING</a:t>
            </a:r>
            <a:endParaRPr lang="nl-NL" dirty="0"/>
          </a:p>
        </p:txBody>
      </p:sp>
      <p:sp>
        <p:nvSpPr>
          <p:cNvPr id="5" name="Tekstvak 4"/>
          <p:cNvSpPr txBox="1"/>
          <p:nvPr/>
        </p:nvSpPr>
        <p:spPr>
          <a:xfrm>
            <a:off x="755576" y="1700808"/>
            <a:ext cx="2880320" cy="369332"/>
          </a:xfrm>
          <a:prstGeom prst="rect">
            <a:avLst/>
          </a:prstGeom>
          <a:noFill/>
        </p:spPr>
        <p:txBody>
          <a:bodyPr wrap="square" rtlCol="0">
            <a:spAutoFit/>
          </a:bodyPr>
          <a:lstStyle/>
          <a:p>
            <a:r>
              <a:rPr lang="nl-BE" dirty="0"/>
              <a:t>Voorbereiden op het S.O.</a:t>
            </a:r>
            <a:endParaRPr lang="nl-NL" dirty="0"/>
          </a:p>
        </p:txBody>
      </p:sp>
      <p:sp>
        <p:nvSpPr>
          <p:cNvPr id="6" name="Tekstvak 5"/>
          <p:cNvSpPr txBox="1"/>
          <p:nvPr/>
        </p:nvSpPr>
        <p:spPr>
          <a:xfrm>
            <a:off x="755576" y="3068960"/>
            <a:ext cx="2304256" cy="646331"/>
          </a:xfrm>
          <a:prstGeom prst="rect">
            <a:avLst/>
          </a:prstGeom>
          <a:noFill/>
        </p:spPr>
        <p:txBody>
          <a:bodyPr wrap="square" rtlCol="0">
            <a:spAutoFit/>
          </a:bodyPr>
          <a:lstStyle/>
          <a:p>
            <a:pPr algn="ctr"/>
            <a:r>
              <a:rPr lang="nl-BE" dirty="0"/>
              <a:t>Nog eens langs de school gaan</a:t>
            </a:r>
            <a:endParaRPr lang="nl-NL" dirty="0"/>
          </a:p>
        </p:txBody>
      </p:sp>
      <p:sp>
        <p:nvSpPr>
          <p:cNvPr id="7" name="Tekstvak 6"/>
          <p:cNvSpPr txBox="1"/>
          <p:nvPr/>
        </p:nvSpPr>
        <p:spPr>
          <a:xfrm>
            <a:off x="6084168" y="4941168"/>
            <a:ext cx="2520280" cy="369332"/>
          </a:xfrm>
          <a:prstGeom prst="rect">
            <a:avLst/>
          </a:prstGeom>
          <a:noFill/>
        </p:spPr>
        <p:txBody>
          <a:bodyPr wrap="square" rtlCol="0">
            <a:spAutoFit/>
          </a:bodyPr>
          <a:lstStyle/>
          <a:p>
            <a:r>
              <a:rPr lang="nl-BE" dirty="0"/>
              <a:t>Traject eens afleggen</a:t>
            </a:r>
            <a:endParaRPr lang="nl-NL" dirty="0"/>
          </a:p>
        </p:txBody>
      </p:sp>
      <p:sp>
        <p:nvSpPr>
          <p:cNvPr id="8" name="Tekstvak 7"/>
          <p:cNvSpPr txBox="1"/>
          <p:nvPr/>
        </p:nvSpPr>
        <p:spPr>
          <a:xfrm>
            <a:off x="6012160" y="1844824"/>
            <a:ext cx="2520280" cy="923330"/>
          </a:xfrm>
          <a:prstGeom prst="rect">
            <a:avLst/>
          </a:prstGeom>
          <a:noFill/>
        </p:spPr>
        <p:txBody>
          <a:bodyPr wrap="square" rtlCol="0">
            <a:spAutoFit/>
          </a:bodyPr>
          <a:lstStyle/>
          <a:p>
            <a:pPr algn="ctr"/>
            <a:r>
              <a:rPr lang="nl-BE" dirty="0"/>
              <a:t>Vragen stellen om onzekerheid weg te krijgen</a:t>
            </a:r>
            <a:endParaRPr lang="nl-NL" dirty="0"/>
          </a:p>
        </p:txBody>
      </p:sp>
      <p:sp>
        <p:nvSpPr>
          <p:cNvPr id="9" name="Tekstvak 8"/>
          <p:cNvSpPr txBox="1"/>
          <p:nvPr/>
        </p:nvSpPr>
        <p:spPr>
          <a:xfrm>
            <a:off x="1043608" y="4797152"/>
            <a:ext cx="3528392" cy="923330"/>
          </a:xfrm>
          <a:prstGeom prst="rect">
            <a:avLst/>
          </a:prstGeom>
          <a:noFill/>
        </p:spPr>
        <p:txBody>
          <a:bodyPr wrap="square" rtlCol="0">
            <a:spAutoFit/>
          </a:bodyPr>
          <a:lstStyle/>
          <a:p>
            <a:pPr algn="ctr"/>
            <a:r>
              <a:rPr lang="nl-BE" dirty="0"/>
              <a:t>Kind in eigen woorden laten uitleggen waarom het voor die bepaalde school gekozen heeft</a:t>
            </a:r>
            <a:endParaRPr lang="nl-NL" dirty="0"/>
          </a:p>
        </p:txBody>
      </p:sp>
      <p:pic>
        <p:nvPicPr>
          <p:cNvPr id="10" name="Audio 9">
            <a:hlinkClick r:id="" action="ppaction://media"/>
            <a:extLst>
              <a:ext uri="{FF2B5EF4-FFF2-40B4-BE49-F238E27FC236}">
                <a16:creationId xmlns:a16="http://schemas.microsoft.com/office/drawing/2014/main" id="{7D588AD9-18C3-4A71-9B79-DD9BE22866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spd="med" advTm="428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O_POC-ROC_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924</Words>
  <Application>Microsoft Office PowerPoint</Application>
  <PresentationFormat>Diavoorstelling (4:3)</PresentationFormat>
  <Paragraphs>102</Paragraphs>
  <Slides>10</Slides>
  <Notes>10</Notes>
  <HiddenSlides>0</HiddenSlides>
  <MMClips>10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10</vt:i4>
      </vt:variant>
    </vt:vector>
  </HeadingPairs>
  <TitlesOfParts>
    <vt:vector size="16" baseType="lpstr">
      <vt:lpstr>Arial</vt:lpstr>
      <vt:lpstr>Calibri</vt:lpstr>
      <vt:lpstr>Times New Roman</vt:lpstr>
      <vt:lpstr>Wingdings</vt:lpstr>
      <vt:lpstr>Kantoorthema</vt:lpstr>
      <vt:lpstr>GO_POC-ROC_1</vt:lpstr>
      <vt:lpstr>Naar het secundair onderwijs</vt:lpstr>
      <vt:lpstr>Wat kan je doen als ouder?</vt:lpstr>
      <vt:lpstr>PowerPoint-presentatie</vt:lpstr>
      <vt:lpstr>ORIËNTEREN</vt:lpstr>
      <vt:lpstr>ZELFCONCEPTVERHELDERING</vt:lpstr>
      <vt:lpstr>EXPLOREREN IN DE BREEDTE</vt:lpstr>
      <vt:lpstr>EXPLOREREN IN DE DIEPTE</vt:lpstr>
      <vt:lpstr>STUDIEKEUZE-NABIJHEID</vt:lpstr>
      <vt:lpstr>BINDING</vt:lpstr>
      <vt:lpstr>PowerPoint-presentatie</vt:lpstr>
    </vt:vector>
  </TitlesOfParts>
  <Company>CLB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na BaO - versie alle netten</dc:title>
  <dc:creator>Maja</dc:creator>
  <cp:lastModifiedBy>Anneleen Steensels</cp:lastModifiedBy>
  <cp:revision>1165</cp:revision>
  <dcterms:created xsi:type="dcterms:W3CDTF">2003-11-19T12:46:44Z</dcterms:created>
  <dcterms:modified xsi:type="dcterms:W3CDTF">2022-01-26T08:27:44Z</dcterms:modified>
</cp:coreProperties>
</file>